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0"/>
  </p:notesMasterIdLst>
  <p:sldIdLst>
    <p:sldId id="257" r:id="rId2"/>
    <p:sldId id="258" r:id="rId3"/>
    <p:sldId id="259" r:id="rId4"/>
    <p:sldId id="260" r:id="rId5"/>
    <p:sldId id="266" r:id="rId6"/>
    <p:sldId id="261" r:id="rId7"/>
    <p:sldId id="267" r:id="rId8"/>
    <p:sldId id="268" r:id="rId9"/>
    <p:sldId id="269" r:id="rId10"/>
    <p:sldId id="262" r:id="rId11"/>
    <p:sldId id="270" r:id="rId12"/>
    <p:sldId id="271" r:id="rId13"/>
    <p:sldId id="272" r:id="rId14"/>
    <p:sldId id="273" r:id="rId15"/>
    <p:sldId id="274" r:id="rId16"/>
    <p:sldId id="278" r:id="rId17"/>
    <p:sldId id="275"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24FA31-23D7-4358-BB21-CF2CF887B097}" v="23" dt="2025-04-07T19:28:14.0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94703"/>
  </p:normalViewPr>
  <p:slideViewPr>
    <p:cSldViewPr snapToGrid="0">
      <p:cViewPr>
        <p:scale>
          <a:sx n="89" d="100"/>
          <a:sy n="89" d="100"/>
        </p:scale>
        <p:origin x="416" y="10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2322D7-5575-FE42-A357-FEB07C9C54ED}" type="datetimeFigureOut">
              <a:rPr lang="en-US" smtClean="0"/>
              <a:t>4/7/25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558347-0374-734C-A2E8-FF499D48F306}" type="slidenum">
              <a:rPr lang="en-US" smtClean="0"/>
              <a:t>‹#›</a:t>
            </a:fld>
            <a:endParaRPr lang="en-US"/>
          </a:p>
        </p:txBody>
      </p:sp>
    </p:spTree>
    <p:extLst>
      <p:ext uri="{BB962C8B-B14F-4D97-AF65-F5344CB8AC3E}">
        <p14:creationId xmlns:p14="http://schemas.microsoft.com/office/powerpoint/2010/main" val="829999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558347-0374-734C-A2E8-FF499D48F306}" type="slidenum">
              <a:rPr lang="en-US" smtClean="0"/>
              <a:t>16</a:t>
            </a:fld>
            <a:endParaRPr lang="en-US"/>
          </a:p>
        </p:txBody>
      </p:sp>
    </p:spTree>
    <p:extLst>
      <p:ext uri="{BB962C8B-B14F-4D97-AF65-F5344CB8AC3E}">
        <p14:creationId xmlns:p14="http://schemas.microsoft.com/office/powerpoint/2010/main" val="362991520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8C9CE8-F0F2-49C5-8061-8D96DD1A7C5F}" type="datetimeFigureOut">
              <a:rPr lang="en-US" smtClean="0"/>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CC1FF3F-BF3C-4EA4-ABBC-F471DAF3B617}" type="slidenum">
              <a:rPr lang="en-US" smtClean="0"/>
              <a:t>‹#›</a:t>
            </a:fld>
            <a:endParaRPr lang="en-US"/>
          </a:p>
        </p:txBody>
      </p:sp>
    </p:spTree>
    <p:extLst>
      <p:ext uri="{BB962C8B-B14F-4D97-AF65-F5344CB8AC3E}">
        <p14:creationId xmlns:p14="http://schemas.microsoft.com/office/powerpoint/2010/main" val="3649372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8C9CE8-F0F2-49C5-8061-8D96DD1A7C5F}" type="datetimeFigureOut">
              <a:rPr lang="en-US" smtClean="0"/>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1FF3F-BF3C-4EA4-ABBC-F471DAF3B617}" type="slidenum">
              <a:rPr lang="en-US" smtClean="0"/>
              <a:t>‹#›</a:t>
            </a:fld>
            <a:endParaRPr lang="en-US"/>
          </a:p>
        </p:txBody>
      </p:sp>
    </p:spTree>
    <p:extLst>
      <p:ext uri="{BB962C8B-B14F-4D97-AF65-F5344CB8AC3E}">
        <p14:creationId xmlns:p14="http://schemas.microsoft.com/office/powerpoint/2010/main" val="197750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8C9CE8-F0F2-49C5-8061-8D96DD1A7C5F}" type="datetimeFigureOut">
              <a:rPr lang="en-US" smtClean="0"/>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1FF3F-BF3C-4EA4-ABBC-F471DAF3B617}" type="slidenum">
              <a:rPr lang="en-US" smtClean="0"/>
              <a:t>‹#›</a:t>
            </a:fld>
            <a:endParaRPr lang="en-US"/>
          </a:p>
        </p:txBody>
      </p:sp>
    </p:spTree>
    <p:extLst>
      <p:ext uri="{BB962C8B-B14F-4D97-AF65-F5344CB8AC3E}">
        <p14:creationId xmlns:p14="http://schemas.microsoft.com/office/powerpoint/2010/main" val="797362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8C9CE8-F0F2-49C5-8061-8D96DD1A7C5F}" type="datetimeFigureOut">
              <a:rPr lang="en-US" smtClean="0"/>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1FF3F-BF3C-4EA4-ABBC-F471DAF3B617}" type="slidenum">
              <a:rPr lang="en-US" smtClean="0"/>
              <a:t>‹#›</a:t>
            </a:fld>
            <a:endParaRPr lang="en-US"/>
          </a:p>
        </p:txBody>
      </p:sp>
    </p:spTree>
    <p:extLst>
      <p:ext uri="{BB962C8B-B14F-4D97-AF65-F5344CB8AC3E}">
        <p14:creationId xmlns:p14="http://schemas.microsoft.com/office/powerpoint/2010/main" val="1404088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688C9CE8-F0F2-49C5-8061-8D96DD1A7C5F}" type="datetimeFigureOut">
              <a:rPr lang="en-US" smtClean="0"/>
              <a:t>4/7/25</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CC1FF3F-BF3C-4EA4-ABBC-F471DAF3B617}" type="slidenum">
              <a:rPr lang="en-US" smtClean="0"/>
              <a:t>‹#›</a:t>
            </a:fld>
            <a:endParaRPr lang="en-US"/>
          </a:p>
        </p:txBody>
      </p:sp>
    </p:spTree>
    <p:extLst>
      <p:ext uri="{BB962C8B-B14F-4D97-AF65-F5344CB8AC3E}">
        <p14:creationId xmlns:p14="http://schemas.microsoft.com/office/powerpoint/2010/main" val="3627981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8C9CE8-F0F2-49C5-8061-8D96DD1A7C5F}" type="datetimeFigureOut">
              <a:rPr lang="en-US" smtClean="0"/>
              <a:t>4/7/25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C1FF3F-BF3C-4EA4-ABBC-F471DAF3B617}" type="slidenum">
              <a:rPr lang="en-US" smtClean="0"/>
              <a:t>‹#›</a:t>
            </a:fld>
            <a:endParaRPr lang="en-US"/>
          </a:p>
        </p:txBody>
      </p:sp>
    </p:spTree>
    <p:extLst>
      <p:ext uri="{BB962C8B-B14F-4D97-AF65-F5344CB8AC3E}">
        <p14:creationId xmlns:p14="http://schemas.microsoft.com/office/powerpoint/2010/main" val="2724467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8C9CE8-F0F2-49C5-8061-8D96DD1A7C5F}" type="datetimeFigureOut">
              <a:rPr lang="en-US" smtClean="0"/>
              <a:t>4/7/25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C1FF3F-BF3C-4EA4-ABBC-F471DAF3B617}"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0483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88C9CE8-F0F2-49C5-8061-8D96DD1A7C5F}" type="datetimeFigureOut">
              <a:rPr lang="en-US" smtClean="0"/>
              <a:t>4/7/25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C1FF3F-BF3C-4EA4-ABBC-F471DAF3B617}"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4880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8C9CE8-F0F2-49C5-8061-8D96DD1A7C5F}" type="datetimeFigureOut">
              <a:rPr lang="en-US" smtClean="0"/>
              <a:t>4/7/25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C1FF3F-BF3C-4EA4-ABBC-F471DAF3B617}" type="slidenum">
              <a:rPr lang="en-US" smtClean="0"/>
              <a:t>‹#›</a:t>
            </a:fld>
            <a:endParaRPr lang="en-US"/>
          </a:p>
        </p:txBody>
      </p:sp>
    </p:spTree>
    <p:extLst>
      <p:ext uri="{BB962C8B-B14F-4D97-AF65-F5344CB8AC3E}">
        <p14:creationId xmlns:p14="http://schemas.microsoft.com/office/powerpoint/2010/main" val="426465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8C9CE8-F0F2-49C5-8061-8D96DD1A7C5F}" type="datetimeFigureOut">
              <a:rPr lang="en-US" smtClean="0"/>
              <a:t>4/7/25</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CC1FF3F-BF3C-4EA4-ABBC-F471DAF3B617}" type="slidenum">
              <a:rPr lang="en-US" smtClean="0"/>
              <a:t>‹#›</a:t>
            </a:fld>
            <a:endParaRPr lang="en-US"/>
          </a:p>
        </p:txBody>
      </p:sp>
    </p:spTree>
    <p:extLst>
      <p:ext uri="{BB962C8B-B14F-4D97-AF65-F5344CB8AC3E}">
        <p14:creationId xmlns:p14="http://schemas.microsoft.com/office/powerpoint/2010/main" val="636208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8C9CE8-F0F2-49C5-8061-8D96DD1A7C5F}" type="datetimeFigureOut">
              <a:rPr lang="en-US" smtClean="0"/>
              <a:t>4/7/25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CC1FF3F-BF3C-4EA4-ABBC-F471DAF3B617}" type="slidenum">
              <a:rPr lang="en-US" smtClean="0"/>
              <a:t>‹#›</a:t>
            </a:fld>
            <a:endParaRPr lang="en-US"/>
          </a:p>
        </p:txBody>
      </p:sp>
    </p:spTree>
    <p:extLst>
      <p:ext uri="{BB962C8B-B14F-4D97-AF65-F5344CB8AC3E}">
        <p14:creationId xmlns:p14="http://schemas.microsoft.com/office/powerpoint/2010/main" val="2578557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688C9CE8-F0F2-49C5-8061-8D96DD1A7C5F}" type="datetimeFigureOut">
              <a:rPr lang="en-US" smtClean="0"/>
              <a:t>4/7/25</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CC1FF3F-BF3C-4EA4-ABBC-F471DAF3B617}" type="slidenum">
              <a:rPr lang="en-US" smtClean="0"/>
              <a:t>‹#›</a:t>
            </a:fld>
            <a:endParaRPr lang="en-US"/>
          </a:p>
        </p:txBody>
      </p:sp>
    </p:spTree>
    <p:extLst>
      <p:ext uri="{BB962C8B-B14F-4D97-AF65-F5344CB8AC3E}">
        <p14:creationId xmlns:p14="http://schemas.microsoft.com/office/powerpoint/2010/main" val="384002625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2" Type="http://schemas.openxmlformats.org/officeDocument/2006/relationships/hyperlink" Target="https://www.kaggle.com/datasets/adilshamim8/nlp-task"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tejakusireddy/movie-genre-overview-eda"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3.wdp"/><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0" name="Oval 9">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11" name="Oval 10">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
        <p:nvSpPr>
          <p:cNvPr id="13" name="Rectangle 12">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A8983CD-FC6A-1C1D-E18C-556601A47783}"/>
              </a:ext>
            </a:extLst>
          </p:cNvPr>
          <p:cNvSpPr txBox="1"/>
          <p:nvPr/>
        </p:nvSpPr>
        <p:spPr>
          <a:xfrm>
            <a:off x="4970109" y="484632"/>
            <a:ext cx="6730277" cy="1609344"/>
          </a:xfrm>
          <a:prstGeom prst="rect">
            <a:avLst/>
          </a:prstGeom>
          <a:ln>
            <a:noFill/>
          </a:ln>
        </p:spPr>
        <p:txBody>
          <a:bodyPr vert="horz" lIns="91440" tIns="45720" rIns="91440" bIns="45720" rtlCol="0" anchor="ctr">
            <a:normAutofit/>
          </a:bodyPr>
          <a:lstStyle/>
          <a:p>
            <a:pPr>
              <a:lnSpc>
                <a:spcPct val="90000"/>
              </a:lnSpc>
              <a:spcBef>
                <a:spcPct val="0"/>
              </a:spcBef>
              <a:spcAft>
                <a:spcPts val="600"/>
              </a:spcAft>
            </a:pPr>
            <a:r>
              <a:rPr lang="en-US" sz="3700" b="1" cap="all">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rPr>
              <a:t>Exploratory Data Analysis on IMDb Movie Genre Dataset</a:t>
            </a:r>
            <a:endParaRPr lang="en-US" sz="3700" cap="all">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endParaRPr>
          </a:p>
        </p:txBody>
      </p:sp>
      <p:pic>
        <p:nvPicPr>
          <p:cNvPr id="5" name="Picture 4">
            <a:extLst>
              <a:ext uri="{FF2B5EF4-FFF2-40B4-BE49-F238E27FC236}">
                <a16:creationId xmlns:a16="http://schemas.microsoft.com/office/drawing/2014/main" id="{A66FAC4A-2013-3C23-C82B-395A56A34B9F}"/>
              </a:ext>
            </a:extLst>
          </p:cNvPr>
          <p:cNvPicPr>
            <a:picLocks noChangeAspect="1"/>
          </p:cNvPicPr>
          <p:nvPr/>
        </p:nvPicPr>
        <p:blipFill>
          <a:blip r:embed="rId7"/>
          <a:srcRect r="61718" b="-445"/>
          <a:stretch/>
        </p:blipFill>
        <p:spPr>
          <a:xfrm>
            <a:off x="3344" y="10"/>
            <a:ext cx="4646726" cy="6857990"/>
          </a:xfrm>
          <a:prstGeom prst="rect">
            <a:avLst/>
          </a:prstGeom>
        </p:spPr>
      </p:pic>
      <p:sp>
        <p:nvSpPr>
          <p:cNvPr id="25" name="TextBox 24">
            <a:extLst>
              <a:ext uri="{FF2B5EF4-FFF2-40B4-BE49-F238E27FC236}">
                <a16:creationId xmlns:a16="http://schemas.microsoft.com/office/drawing/2014/main" id="{BB94F049-8E5C-9EE0-EE70-8569A0A26087}"/>
              </a:ext>
            </a:extLst>
          </p:cNvPr>
          <p:cNvSpPr txBox="1"/>
          <p:nvPr/>
        </p:nvSpPr>
        <p:spPr>
          <a:xfrm>
            <a:off x="4970109" y="2121408"/>
            <a:ext cx="6730276" cy="4050792"/>
          </a:xfrm>
          <a:prstGeom prst="rect">
            <a:avLst/>
          </a:prstGeom>
        </p:spPr>
        <p:txBody>
          <a:bodyPr vert="horz" lIns="91440" tIns="45720" rIns="91440" bIns="45720" rtlCol="0">
            <a:normAutofit/>
          </a:bodyPr>
          <a:lstStyle/>
          <a:p>
            <a:pPr indent="-182880">
              <a:lnSpc>
                <a:spcPct val="90000"/>
              </a:lnSpc>
              <a:spcAft>
                <a:spcPts val="600"/>
              </a:spcAft>
              <a:buClr>
                <a:schemeClr val="accent1">
                  <a:lumMod val="75000"/>
                </a:schemeClr>
              </a:buClr>
              <a:buSzPct val="85000"/>
              <a:buFont typeface="Wingdings" pitchFamily="2" charset="2"/>
              <a:buChar char="§"/>
            </a:pPr>
            <a:r>
              <a:rPr lang="en-US" b="1"/>
              <a:t>Exploratory Data Analysis (EDA)</a:t>
            </a:r>
          </a:p>
          <a:p>
            <a:pPr indent="-182880">
              <a:lnSpc>
                <a:spcPct val="90000"/>
              </a:lnSpc>
              <a:spcAft>
                <a:spcPts val="600"/>
              </a:spcAft>
              <a:buClr>
                <a:schemeClr val="accent1">
                  <a:lumMod val="75000"/>
                </a:schemeClr>
              </a:buClr>
              <a:buSzPct val="85000"/>
              <a:buFont typeface="Wingdings" pitchFamily="2" charset="2"/>
              <a:buChar char="§"/>
            </a:pPr>
            <a:r>
              <a:rPr lang="en-US" b="1"/>
              <a:t>Team Members</a:t>
            </a:r>
          </a:p>
          <a:p>
            <a:pPr indent="-182880">
              <a:lnSpc>
                <a:spcPct val="90000"/>
              </a:lnSpc>
              <a:spcAft>
                <a:spcPts val="600"/>
              </a:spcAft>
              <a:buClr>
                <a:schemeClr val="accent1">
                  <a:lumMod val="75000"/>
                </a:schemeClr>
              </a:buClr>
              <a:buSzPct val="85000"/>
              <a:buFont typeface="Wingdings" pitchFamily="2" charset="2"/>
              <a:buChar char="§"/>
            </a:pPr>
            <a:r>
              <a:rPr lang="en-US" b="1"/>
              <a:t>Sreenitha Rayapuraju</a:t>
            </a:r>
          </a:p>
          <a:p>
            <a:pPr indent="-182880">
              <a:lnSpc>
                <a:spcPct val="90000"/>
              </a:lnSpc>
              <a:spcAft>
                <a:spcPts val="600"/>
              </a:spcAft>
              <a:buClr>
                <a:schemeClr val="accent1">
                  <a:lumMod val="75000"/>
                </a:schemeClr>
              </a:buClr>
              <a:buSzPct val="85000"/>
              <a:buFont typeface="Wingdings" pitchFamily="2" charset="2"/>
              <a:buChar char="§"/>
            </a:pPr>
            <a:r>
              <a:rPr lang="en-US" b="1"/>
              <a:t>Koushika Chappidi</a:t>
            </a:r>
          </a:p>
          <a:p>
            <a:pPr indent="-182880">
              <a:lnSpc>
                <a:spcPct val="90000"/>
              </a:lnSpc>
              <a:spcAft>
                <a:spcPts val="600"/>
              </a:spcAft>
              <a:buClr>
                <a:schemeClr val="accent1">
                  <a:lumMod val="75000"/>
                </a:schemeClr>
              </a:buClr>
              <a:buSzPct val="85000"/>
              <a:buFont typeface="Wingdings" pitchFamily="2" charset="2"/>
              <a:buChar char="§"/>
            </a:pPr>
            <a:r>
              <a:rPr lang="en-US" b="1"/>
              <a:t>Harshitha Reddy Mannemala</a:t>
            </a:r>
          </a:p>
          <a:p>
            <a:pPr indent="-182880">
              <a:lnSpc>
                <a:spcPct val="90000"/>
              </a:lnSpc>
              <a:spcAft>
                <a:spcPts val="600"/>
              </a:spcAft>
              <a:buClr>
                <a:schemeClr val="accent1">
                  <a:lumMod val="75000"/>
                </a:schemeClr>
              </a:buClr>
              <a:buSzPct val="85000"/>
              <a:buFont typeface="Wingdings" pitchFamily="2" charset="2"/>
              <a:buChar char="§"/>
            </a:pPr>
            <a:r>
              <a:rPr lang="en-US" b="1"/>
              <a:t>Sai Teja Kusireddy</a:t>
            </a:r>
            <a:endParaRPr lang="en-US"/>
          </a:p>
          <a:p>
            <a:pPr indent="-182880">
              <a:lnSpc>
                <a:spcPct val="90000"/>
              </a:lnSpc>
              <a:spcAft>
                <a:spcPts val="600"/>
              </a:spcAft>
              <a:buClr>
                <a:schemeClr val="accent1">
                  <a:lumMod val="75000"/>
                </a:schemeClr>
              </a:buClr>
              <a:buSzPct val="85000"/>
              <a:buFont typeface="Wingdings" pitchFamily="2" charset="2"/>
              <a:buChar char="§"/>
            </a:pPr>
            <a:endParaRPr lang="en-US"/>
          </a:p>
        </p:txBody>
      </p:sp>
      <p:grpSp>
        <p:nvGrpSpPr>
          <p:cNvPr id="15" name="Group 14">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162279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32FD491-28F3-42E7-AEBF-A9E3C462C9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9" name="Oval 8">
              <a:extLst>
                <a:ext uri="{FF2B5EF4-FFF2-40B4-BE49-F238E27FC236}">
                  <a16:creationId xmlns:a16="http://schemas.microsoft.com/office/drawing/2014/main" id="{AD016B6E-F283-4CFB-9099-05C8DA6AB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10" name="Oval 9">
              <a:extLst>
                <a:ext uri="{FF2B5EF4-FFF2-40B4-BE49-F238E27FC236}">
                  <a16:creationId xmlns:a16="http://schemas.microsoft.com/office/drawing/2014/main" id="{72D0360E-345F-4790-B0A0-03ADC36B5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 useBgFill="1">
        <p:nvSpPr>
          <p:cNvPr id="12" name="Rectangle 11">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extBox 1">
            <a:extLst>
              <a:ext uri="{FF2B5EF4-FFF2-40B4-BE49-F238E27FC236}">
                <a16:creationId xmlns:a16="http://schemas.microsoft.com/office/drawing/2014/main" id="{BCD9A048-D5FE-B8BE-C8AF-F6E1803EDBFD}"/>
              </a:ext>
            </a:extLst>
          </p:cNvPr>
          <p:cNvSpPr txBox="1"/>
          <p:nvPr/>
        </p:nvSpPr>
        <p:spPr>
          <a:xfrm>
            <a:off x="1069848" y="484632"/>
            <a:ext cx="10058400" cy="160934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cap="all">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rPr>
              <a:t>LITERATURE REVIEW</a:t>
            </a:r>
          </a:p>
        </p:txBody>
      </p:sp>
      <p:sp>
        <p:nvSpPr>
          <p:cNvPr id="3" name="TextBox 2">
            <a:extLst>
              <a:ext uri="{FF2B5EF4-FFF2-40B4-BE49-F238E27FC236}">
                <a16:creationId xmlns:a16="http://schemas.microsoft.com/office/drawing/2014/main" id="{0DDEDCD2-8BCA-E8C0-5467-5B77F3883D91}"/>
              </a:ext>
            </a:extLst>
          </p:cNvPr>
          <p:cNvSpPr txBox="1"/>
          <p:nvPr/>
        </p:nvSpPr>
        <p:spPr>
          <a:xfrm>
            <a:off x="1069848" y="2320412"/>
            <a:ext cx="10058400" cy="3851787"/>
          </a:xfrm>
          <a:prstGeom prst="rect">
            <a:avLst/>
          </a:prstGeom>
        </p:spPr>
        <p:txBody>
          <a:bodyPr vert="horz" lIns="91440" tIns="45720" rIns="91440" bIns="45720" rtlCol="0">
            <a:normAutofit/>
          </a:bodyPr>
          <a:lstStyle/>
          <a:p>
            <a:pPr indent="-182880">
              <a:lnSpc>
                <a:spcPct val="90000"/>
              </a:lnSpc>
              <a:spcAft>
                <a:spcPts val="600"/>
              </a:spcAft>
              <a:buClr>
                <a:schemeClr val="accent1">
                  <a:lumMod val="75000"/>
                </a:schemeClr>
              </a:buClr>
              <a:buSzPct val="85000"/>
              <a:buFont typeface="Wingdings" pitchFamily="2" charset="2"/>
              <a:buChar char="§"/>
            </a:pPr>
            <a:r>
              <a:rPr lang="en-US" sz="1700" b="1"/>
              <a:t> Genre Classification Using NLP</a:t>
            </a:r>
            <a:br>
              <a:rPr lang="en-US" sz="1700"/>
            </a:br>
            <a:r>
              <a:rPr lang="en-US" sz="1700"/>
              <a:t>Prior research has applied Natural Language Processing (NLP) to predict movie genres from plot summaries. Techniques like TF-IDF, Word2Vec, and Doc2Vec have shown effectiveness in capturing semantic meaning.</a:t>
            </a:r>
          </a:p>
          <a:p>
            <a:pPr indent="-182880">
              <a:lnSpc>
                <a:spcPct val="90000"/>
              </a:lnSpc>
              <a:spcAft>
                <a:spcPts val="600"/>
              </a:spcAft>
              <a:buClr>
                <a:schemeClr val="accent1">
                  <a:lumMod val="75000"/>
                </a:schemeClr>
              </a:buClr>
              <a:buSzPct val="85000"/>
              <a:buFont typeface="Wingdings" pitchFamily="2" charset="2"/>
              <a:buChar char="§"/>
            </a:pPr>
            <a:r>
              <a:rPr lang="en-US" sz="1700" b="1"/>
              <a:t> Machine Learning Approaches</a:t>
            </a:r>
            <a:br>
              <a:rPr lang="en-US" sz="1700"/>
            </a:br>
            <a:r>
              <a:rPr lang="en-US" sz="1700"/>
              <a:t>Classical models such as Logistic Regression, Support Vector Machines (SVM), and Naive Bayes are commonly used for text-based multi-label classification due to their interpretability and efficiency.</a:t>
            </a:r>
          </a:p>
          <a:p>
            <a:pPr indent="-182880">
              <a:lnSpc>
                <a:spcPct val="90000"/>
              </a:lnSpc>
              <a:spcAft>
                <a:spcPts val="600"/>
              </a:spcAft>
              <a:buClr>
                <a:schemeClr val="accent1">
                  <a:lumMod val="75000"/>
                </a:schemeClr>
              </a:buClr>
              <a:buSzPct val="85000"/>
              <a:buFont typeface="Wingdings" pitchFamily="2" charset="2"/>
              <a:buChar char="§"/>
            </a:pPr>
            <a:r>
              <a:rPr lang="en-US" sz="1700" b="1"/>
              <a:t> Deep Learning Models</a:t>
            </a:r>
            <a:br>
              <a:rPr lang="en-US" sz="1700"/>
            </a:br>
            <a:r>
              <a:rPr lang="en-US" sz="1700"/>
              <a:t>Recent studies leverage Recurrent Neural Networks (RNNs), LSTMs, and transformers (like BERT) to capture context and sequence information in text, significantly improving classification accuracy.</a:t>
            </a:r>
          </a:p>
          <a:p>
            <a:pPr indent="-182880">
              <a:lnSpc>
                <a:spcPct val="90000"/>
              </a:lnSpc>
              <a:spcAft>
                <a:spcPts val="600"/>
              </a:spcAft>
              <a:buClr>
                <a:schemeClr val="accent1">
                  <a:lumMod val="75000"/>
                </a:schemeClr>
              </a:buClr>
              <a:buSzPct val="85000"/>
              <a:buFont typeface="Wingdings" pitchFamily="2" charset="2"/>
              <a:buChar char="§"/>
            </a:pPr>
            <a:r>
              <a:rPr lang="en-US" sz="1700" b="1"/>
              <a:t> Challenges Noted</a:t>
            </a:r>
            <a:br>
              <a:rPr lang="en-US" sz="1700"/>
            </a:br>
            <a:r>
              <a:rPr lang="en-US" sz="1700"/>
              <a:t>Genre overlap, data imbalance, and ambiguity in text descriptions remain key challenges. Multi-label learning and ensemble techniques are suggested to mitigate these issues.</a:t>
            </a:r>
          </a:p>
          <a:p>
            <a:pPr indent="-182880">
              <a:lnSpc>
                <a:spcPct val="90000"/>
              </a:lnSpc>
              <a:spcAft>
                <a:spcPts val="600"/>
              </a:spcAft>
              <a:buClr>
                <a:schemeClr val="accent1">
                  <a:lumMod val="75000"/>
                </a:schemeClr>
              </a:buClr>
              <a:buSzPct val="85000"/>
              <a:buFont typeface="Wingdings" pitchFamily="2" charset="2"/>
              <a:buChar char="§"/>
            </a:pPr>
            <a:endParaRPr lang="en-US" sz="1700"/>
          </a:p>
        </p:txBody>
      </p:sp>
      <p:sp>
        <p:nvSpPr>
          <p:cNvPr id="20" name="Oval 19">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98165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19C7910-ED3A-DF8E-24AE-64E9DDC44498}"/>
              </a:ext>
            </a:extLst>
          </p:cNvPr>
          <p:cNvPicPr>
            <a:picLocks noChangeAspect="1"/>
          </p:cNvPicPr>
          <p:nvPr/>
        </p:nvPicPr>
        <p:blipFill>
          <a:blip r:embed="rId4"/>
          <a:srcRect r="18258" b="14584"/>
          <a:stretch/>
        </p:blipFill>
        <p:spPr>
          <a:xfrm>
            <a:off x="633999" y="1492399"/>
            <a:ext cx="6882269" cy="3883462"/>
          </a:xfrm>
          <a:prstGeom prst="rect">
            <a:avLst/>
          </a:prstGeom>
        </p:spPr>
      </p:pic>
      <p:sp>
        <p:nvSpPr>
          <p:cNvPr id="3" name="Content Placeholder 2">
            <a:extLst>
              <a:ext uri="{FF2B5EF4-FFF2-40B4-BE49-F238E27FC236}">
                <a16:creationId xmlns:a16="http://schemas.microsoft.com/office/drawing/2014/main" id="{D54D738C-D1D6-00A2-9922-8DC8F6DF9880}"/>
              </a:ext>
            </a:extLst>
          </p:cNvPr>
          <p:cNvSpPr>
            <a:spLocks noGrp="1"/>
          </p:cNvSpPr>
          <p:nvPr>
            <p:ph idx="1"/>
          </p:nvPr>
        </p:nvSpPr>
        <p:spPr>
          <a:xfrm>
            <a:off x="8156351" y="2121408"/>
            <a:ext cx="3544034" cy="4050792"/>
          </a:xfrm>
        </p:spPr>
        <p:txBody>
          <a:bodyPr>
            <a:normAutofit/>
          </a:bodyPr>
          <a:lstStyle/>
          <a:p>
            <a:pPr marL="0" indent="0">
              <a:buNone/>
            </a:pPr>
            <a:r>
              <a:rPr lang="en-US" sz="1600">
                <a:latin typeface="Times New Roman" panose="02020603050405020304" pitchFamily="18" charset="0"/>
                <a:cs typeface="Times New Roman" panose="02020603050405020304" pitchFamily="18" charset="0"/>
              </a:rPr>
              <a:t>RESULTS</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This scatter plot shows the relationship between title length and average word length in overviews, colored by the number of genres. Most movies have titles under 30 characters and use words averaging 4 to 6 characters in overviews. There's no strong correlation, but we observe that movies with a wider genre range (colored differently) are slightly more spread out in terms of complexity and title length.  </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endParaRPr lang="en-IN" sz="1600">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AutoShape 2">
            <a:extLst>
              <a:ext uri="{FF2B5EF4-FFF2-40B4-BE49-F238E27FC236}">
                <a16:creationId xmlns:a16="http://schemas.microsoft.com/office/drawing/2014/main" id="{949165E9-C106-B790-DC9C-C88B4769D8D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36096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3B5FA1B-8E9F-E2A5-29EA-EEEFAD4E38E5}"/>
              </a:ext>
            </a:extLst>
          </p:cNvPr>
          <p:cNvPicPr>
            <a:picLocks noGrp="1" noChangeAspect="1"/>
          </p:cNvPicPr>
          <p:nvPr>
            <p:ph idx="1"/>
          </p:nvPr>
        </p:nvPicPr>
        <p:blipFill>
          <a:blip r:embed="rId2"/>
          <a:stretch>
            <a:fillRect/>
          </a:stretch>
        </p:blipFill>
        <p:spPr>
          <a:xfrm>
            <a:off x="788709" y="3869688"/>
            <a:ext cx="5307291" cy="2615953"/>
          </a:xfrm>
          <a:prstGeom prst="rect">
            <a:avLst/>
          </a:prstGeom>
        </p:spPr>
      </p:pic>
      <p:pic>
        <p:nvPicPr>
          <p:cNvPr id="5" name="Picture 4">
            <a:extLst>
              <a:ext uri="{FF2B5EF4-FFF2-40B4-BE49-F238E27FC236}">
                <a16:creationId xmlns:a16="http://schemas.microsoft.com/office/drawing/2014/main" id="{D12115F8-0731-A3E6-FA8B-965DA0A77639}"/>
              </a:ext>
            </a:extLst>
          </p:cNvPr>
          <p:cNvPicPr>
            <a:picLocks noChangeAspect="1"/>
          </p:cNvPicPr>
          <p:nvPr/>
        </p:nvPicPr>
        <p:blipFill>
          <a:blip r:embed="rId3"/>
          <a:stretch>
            <a:fillRect/>
          </a:stretch>
        </p:blipFill>
        <p:spPr>
          <a:xfrm>
            <a:off x="6520010" y="3869688"/>
            <a:ext cx="4883281" cy="2615954"/>
          </a:xfrm>
          <a:prstGeom prst="rect">
            <a:avLst/>
          </a:prstGeom>
        </p:spPr>
      </p:pic>
      <p:sp>
        <p:nvSpPr>
          <p:cNvPr id="7" name="TextBox 6">
            <a:extLst>
              <a:ext uri="{FF2B5EF4-FFF2-40B4-BE49-F238E27FC236}">
                <a16:creationId xmlns:a16="http://schemas.microsoft.com/office/drawing/2014/main" id="{CDEC4BAF-E882-A611-B4E1-DEF03B1D7D9E}"/>
              </a:ext>
            </a:extLst>
          </p:cNvPr>
          <p:cNvSpPr txBox="1"/>
          <p:nvPr/>
        </p:nvSpPr>
        <p:spPr>
          <a:xfrm>
            <a:off x="788709" y="863892"/>
            <a:ext cx="5216165" cy="147732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This boxplot displays the distribution of movie overview lengths by word count. Most overviews fall between 25 to 100 words, while values beyond that are treated as outliers. These outliers suggest a subset of movies have significantly more detailed descriptions.</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9F7728F-9B66-281E-41A5-046D3443778B}"/>
              </a:ext>
            </a:extLst>
          </p:cNvPr>
          <p:cNvSpPr txBox="1"/>
          <p:nvPr/>
        </p:nvSpPr>
        <p:spPr>
          <a:xfrm>
            <a:off x="7152882" y="863892"/>
            <a:ext cx="3617536" cy="2031325"/>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This boxplot illustrates the distribution of the number of genres per movie. Most films have between 2 to 4 genres, with 3 being the median. Values above 5 are considered outliers, indicating a few movies are tagged with many genres.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5895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E4DE799-3608-7845-20C2-6468AF8BB113}"/>
              </a:ext>
            </a:extLst>
          </p:cNvPr>
          <p:cNvPicPr>
            <a:picLocks noGrp="1" noChangeAspect="1"/>
          </p:cNvPicPr>
          <p:nvPr>
            <p:ph idx="1"/>
          </p:nvPr>
        </p:nvPicPr>
        <p:blipFill>
          <a:blip r:embed="rId2"/>
          <a:stretch>
            <a:fillRect/>
          </a:stretch>
        </p:blipFill>
        <p:spPr>
          <a:xfrm>
            <a:off x="1046375" y="3303129"/>
            <a:ext cx="4581427" cy="3059964"/>
          </a:xfrm>
          <a:prstGeom prst="rect">
            <a:avLst/>
          </a:prstGeom>
        </p:spPr>
      </p:pic>
      <p:pic>
        <p:nvPicPr>
          <p:cNvPr id="5" name="Picture 4">
            <a:extLst>
              <a:ext uri="{FF2B5EF4-FFF2-40B4-BE49-F238E27FC236}">
                <a16:creationId xmlns:a16="http://schemas.microsoft.com/office/drawing/2014/main" id="{BC767AC9-E7A1-7DC9-BD67-816DB100D3BD}"/>
              </a:ext>
            </a:extLst>
          </p:cNvPr>
          <p:cNvPicPr>
            <a:picLocks noChangeAspect="1"/>
          </p:cNvPicPr>
          <p:nvPr/>
        </p:nvPicPr>
        <p:blipFill>
          <a:blip r:embed="rId3"/>
          <a:stretch>
            <a:fillRect/>
          </a:stretch>
        </p:blipFill>
        <p:spPr>
          <a:xfrm>
            <a:off x="6096000" y="3394590"/>
            <a:ext cx="4992818" cy="2877041"/>
          </a:xfrm>
          <a:prstGeom prst="rect">
            <a:avLst/>
          </a:prstGeom>
        </p:spPr>
      </p:pic>
      <p:sp>
        <p:nvSpPr>
          <p:cNvPr id="7" name="TextBox 6">
            <a:extLst>
              <a:ext uri="{FF2B5EF4-FFF2-40B4-BE49-F238E27FC236}">
                <a16:creationId xmlns:a16="http://schemas.microsoft.com/office/drawing/2014/main" id="{8B3819BD-D7E5-0712-0424-DD852DF5ACAC}"/>
              </a:ext>
            </a:extLst>
          </p:cNvPr>
          <p:cNvSpPr txBox="1"/>
          <p:nvPr/>
        </p:nvSpPr>
        <p:spPr>
          <a:xfrm>
            <a:off x="1046375" y="951636"/>
            <a:ext cx="4992818" cy="1754326"/>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This bar chart shows the top 10 most common movie genres in the dataset based on frequency. Drama and Comedy are the most represented, followed by Thriller, Action, and Adventure. The graph highlights the dominance of emotionally driven and action-packed genres in modern cinema.</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991AD06-93EC-A32F-C546-E0A1EAEB5F56}"/>
              </a:ext>
            </a:extLst>
          </p:cNvPr>
          <p:cNvSpPr txBox="1"/>
          <p:nvPr/>
        </p:nvSpPr>
        <p:spPr>
          <a:xfrm>
            <a:off x="6466787" y="964214"/>
            <a:ext cx="3872059" cy="1754326"/>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histogram visualizes the distribution of movie overview lengths. It uses </a:t>
            </a:r>
            <a:r>
              <a:rPr lang="en-US" dirty="0" err="1">
                <a:latin typeface="Times New Roman" panose="02020603050405020304" pitchFamily="18" charset="0"/>
                <a:cs typeface="Times New Roman" panose="02020603050405020304" pitchFamily="18" charset="0"/>
              </a:rPr>
              <a:t>sns.histplot</a:t>
            </a:r>
            <a:r>
              <a:rPr lang="en-US" dirty="0">
                <a:latin typeface="Times New Roman" panose="02020603050405020304" pitchFamily="18" charset="0"/>
                <a:cs typeface="Times New Roman" panose="02020603050405020304" pitchFamily="18" charset="0"/>
              </a:rPr>
              <a:t> to display the frequency of different word counts in movie overviews, with 40 bins and a kernel density estimate for a smoother curve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7561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6A8AE40-42A1-BD43-4F9E-0C43E51B534F}"/>
              </a:ext>
            </a:extLst>
          </p:cNvPr>
          <p:cNvPicPr>
            <a:picLocks noGrp="1" noChangeAspect="1"/>
          </p:cNvPicPr>
          <p:nvPr>
            <p:ph idx="1"/>
          </p:nvPr>
        </p:nvPicPr>
        <p:blipFill>
          <a:blip r:embed="rId2"/>
          <a:stretch>
            <a:fillRect/>
          </a:stretch>
        </p:blipFill>
        <p:spPr>
          <a:xfrm>
            <a:off x="509047" y="3817857"/>
            <a:ext cx="4449451" cy="2609604"/>
          </a:xfrm>
          <a:prstGeom prst="rect">
            <a:avLst/>
          </a:prstGeom>
        </p:spPr>
      </p:pic>
      <p:pic>
        <p:nvPicPr>
          <p:cNvPr id="5" name="Picture 4">
            <a:extLst>
              <a:ext uri="{FF2B5EF4-FFF2-40B4-BE49-F238E27FC236}">
                <a16:creationId xmlns:a16="http://schemas.microsoft.com/office/drawing/2014/main" id="{16EB1F68-D56F-5CDE-FFC6-4BC7A966699D}"/>
              </a:ext>
            </a:extLst>
          </p:cNvPr>
          <p:cNvPicPr>
            <a:picLocks noChangeAspect="1"/>
          </p:cNvPicPr>
          <p:nvPr/>
        </p:nvPicPr>
        <p:blipFill>
          <a:blip r:embed="rId3"/>
          <a:stretch>
            <a:fillRect/>
          </a:stretch>
        </p:blipFill>
        <p:spPr>
          <a:xfrm>
            <a:off x="5404721" y="3817857"/>
            <a:ext cx="6391354" cy="2609604"/>
          </a:xfrm>
          <a:prstGeom prst="rect">
            <a:avLst/>
          </a:prstGeom>
        </p:spPr>
      </p:pic>
      <p:sp>
        <p:nvSpPr>
          <p:cNvPr id="7" name="TextBox 6">
            <a:extLst>
              <a:ext uri="{FF2B5EF4-FFF2-40B4-BE49-F238E27FC236}">
                <a16:creationId xmlns:a16="http://schemas.microsoft.com/office/drawing/2014/main" id="{001F77A4-7AB9-0DF1-6C5D-64A64B42D8A8}"/>
              </a:ext>
            </a:extLst>
          </p:cNvPr>
          <p:cNvSpPr txBox="1"/>
          <p:nvPr/>
        </p:nvSpPr>
        <p:spPr>
          <a:xfrm>
            <a:off x="737668" y="1008818"/>
            <a:ext cx="4667053" cy="2031325"/>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heatmap shows that Drama frequently co-occurs with genres like Thriller, Romance, and Crime. Strong pairings are also seen between Action &amp; Adventure and Comedy &amp; Romance. This highlights popular genre combinations used in multi-genre films for broader audience appeal.</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72FDB97-32D2-8750-8B2C-6465DE33AFF3}"/>
              </a:ext>
            </a:extLst>
          </p:cNvPr>
          <p:cNvSpPr txBox="1"/>
          <p:nvPr/>
        </p:nvSpPr>
        <p:spPr>
          <a:xfrm>
            <a:off x="5917675" y="1008817"/>
            <a:ext cx="4449452" cy="2031325"/>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This dashboard compares genre-based averages for overview length, title length, and word complexity. Animation and TV Movies have the longest overviews and titles, while Drama is the most frequent genre. History and Sci-Fi use the most complex vocabulary in movie descriptions.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7741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9D943B-BFCD-4168-988A-16654BEA7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83B1EC-8F98-2A68-FFCA-62B08B41483F}"/>
              </a:ext>
            </a:extLst>
          </p:cNvPr>
          <p:cNvSpPr>
            <a:spLocks noGrp="1"/>
          </p:cNvSpPr>
          <p:nvPr>
            <p:ph idx="1"/>
          </p:nvPr>
        </p:nvSpPr>
        <p:spPr>
          <a:xfrm>
            <a:off x="1069848" y="2121408"/>
            <a:ext cx="10058400" cy="4050792"/>
          </a:xfrm>
        </p:spPr>
        <p:txBody>
          <a:bodyPr>
            <a:normAutofit/>
          </a:bodyPr>
          <a:lstStyle/>
          <a:p>
            <a:pPr marL="0" indent="0">
              <a:buNone/>
            </a:pPr>
            <a:r>
              <a:rPr lang="en-US" sz="1900" dirty="0">
                <a:solidFill>
                  <a:schemeClr val="tx2"/>
                </a:solidFill>
                <a:latin typeface="Times New Roman" panose="02020603050405020304" pitchFamily="18" charset="0"/>
                <a:cs typeface="Times New Roman" panose="02020603050405020304" pitchFamily="18" charset="0"/>
              </a:rPr>
              <a:t>CONCLUSION</a:t>
            </a:r>
          </a:p>
          <a:p>
            <a:pPr marL="0" indent="0">
              <a:buNone/>
            </a:pPr>
            <a:r>
              <a:rPr lang="en-US" sz="1900" dirty="0">
                <a:solidFill>
                  <a:schemeClr val="tx2"/>
                </a:solidFill>
                <a:latin typeface="Times New Roman" panose="02020603050405020304" pitchFamily="18" charset="0"/>
                <a:cs typeface="Times New Roman" panose="02020603050405020304" pitchFamily="18" charset="0"/>
              </a:rPr>
              <a:t>Key Takeaways:</a:t>
            </a:r>
          </a:p>
          <a:p>
            <a:pPr marL="0" indent="0">
              <a:buNone/>
            </a:pPr>
            <a:r>
              <a:rPr lang="en-US" sz="1900" dirty="0">
                <a:solidFill>
                  <a:schemeClr val="tx2"/>
                </a:solidFill>
                <a:latin typeface="Times New Roman" panose="02020603050405020304" pitchFamily="18" charset="0"/>
                <a:cs typeface="Times New Roman" panose="02020603050405020304" pitchFamily="18" charset="0"/>
              </a:rPr>
              <a:t>Drama, Comedy, and Thriller are the most frequent genres in the dataset.</a:t>
            </a:r>
          </a:p>
          <a:p>
            <a:pPr marL="0" indent="0">
              <a:buNone/>
            </a:pPr>
            <a:r>
              <a:rPr lang="en-US" sz="1900" dirty="0">
                <a:solidFill>
                  <a:schemeClr val="tx2"/>
                </a:solidFill>
                <a:latin typeface="Times New Roman" panose="02020603050405020304" pitchFamily="18" charset="0"/>
                <a:cs typeface="Times New Roman" panose="02020603050405020304" pitchFamily="18" charset="0"/>
              </a:rPr>
              <a:t>Movies with multiple genres tend to have longer overviews.</a:t>
            </a:r>
          </a:p>
          <a:p>
            <a:pPr marL="0" indent="0">
              <a:buNone/>
            </a:pPr>
            <a:r>
              <a:rPr lang="en-US" sz="1900" dirty="0">
                <a:solidFill>
                  <a:schemeClr val="tx2"/>
                </a:solidFill>
                <a:latin typeface="Times New Roman" panose="02020603050405020304" pitchFamily="18" charset="0"/>
                <a:cs typeface="Times New Roman" panose="02020603050405020304" pitchFamily="18" charset="0"/>
              </a:rPr>
              <a:t>Genre-based differences were found in title length, overview length, and word complexity.</a:t>
            </a:r>
          </a:p>
          <a:p>
            <a:pPr marL="0" indent="0">
              <a:buNone/>
            </a:pPr>
            <a:r>
              <a:rPr lang="en-US" sz="1900" dirty="0">
                <a:solidFill>
                  <a:schemeClr val="tx2"/>
                </a:solidFill>
                <a:latin typeface="Times New Roman" panose="02020603050405020304" pitchFamily="18" charset="0"/>
                <a:cs typeface="Times New Roman" panose="02020603050405020304" pitchFamily="18" charset="0"/>
              </a:rPr>
              <a:t>Outliers in text length were more common in genres like Action and Drama.</a:t>
            </a:r>
          </a:p>
          <a:p>
            <a:pPr marL="0" indent="0">
              <a:buNone/>
            </a:pPr>
            <a:r>
              <a:rPr lang="en-US" sz="1900" dirty="0">
                <a:solidFill>
                  <a:schemeClr val="tx2"/>
                </a:solidFill>
                <a:latin typeface="Times New Roman" panose="02020603050405020304" pitchFamily="18" charset="0"/>
                <a:cs typeface="Times New Roman" panose="02020603050405020304" pitchFamily="18" charset="0"/>
              </a:rPr>
              <a:t>Genres like History and Science Fiction used more complex vocabulary.</a:t>
            </a:r>
          </a:p>
          <a:p>
            <a:pPr marL="0" indent="0">
              <a:buNone/>
            </a:pPr>
            <a:r>
              <a:rPr lang="en-US" sz="1900" dirty="0">
                <a:solidFill>
                  <a:schemeClr val="tx2"/>
                </a:solidFill>
                <a:latin typeface="Times New Roman" panose="02020603050405020304" pitchFamily="18" charset="0"/>
                <a:cs typeface="Times New Roman" panose="02020603050405020304" pitchFamily="18" charset="0"/>
              </a:rPr>
              <a:t>Overall Insight:</a:t>
            </a:r>
          </a:p>
          <a:p>
            <a:pPr marL="0" indent="0">
              <a:buNone/>
            </a:pPr>
            <a:r>
              <a:rPr lang="en-US" sz="1900" dirty="0">
                <a:solidFill>
                  <a:schemeClr val="tx2"/>
                </a:solidFill>
                <a:latin typeface="Times New Roman" panose="02020603050405020304" pitchFamily="18" charset="0"/>
                <a:cs typeface="Times New Roman" panose="02020603050405020304" pitchFamily="18" charset="0"/>
              </a:rPr>
              <a:t>Text-based metadata (title and overview) holds strong potential for genre prediction and can be valuable in recommendation systems or content classification.</a:t>
            </a:r>
            <a:endParaRPr lang="en-IN" sz="19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987507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D557176-8D53-2704-A140-3FDF73388B73}"/>
              </a:ext>
            </a:extLst>
          </p:cNvPr>
          <p:cNvSpPr>
            <a:spLocks noGrp="1"/>
          </p:cNvSpPr>
          <p:nvPr>
            <p:ph type="title"/>
          </p:nvPr>
        </p:nvSpPr>
        <p:spPr>
          <a:xfrm>
            <a:off x="1069848" y="484632"/>
            <a:ext cx="10058400" cy="1609344"/>
          </a:xfrm>
        </p:spPr>
        <p:txBody>
          <a:bodyPr>
            <a:normAutofit/>
          </a:bodyPr>
          <a:lstStyle/>
          <a:p>
            <a:r>
              <a:rPr lang="en-US" sz="5000"/>
              <a:t>Recommendations and Further Analysis:</a:t>
            </a:r>
            <a:br>
              <a:rPr lang="en-US" sz="5000"/>
            </a:br>
            <a:endParaRPr lang="en-US" sz="5000"/>
          </a:p>
        </p:txBody>
      </p:sp>
      <p:sp>
        <p:nvSpPr>
          <p:cNvPr id="3" name="Content Placeholder 2">
            <a:extLst>
              <a:ext uri="{FF2B5EF4-FFF2-40B4-BE49-F238E27FC236}">
                <a16:creationId xmlns:a16="http://schemas.microsoft.com/office/drawing/2014/main" id="{FBBD6881-55C3-60EF-D1CA-ACB7522F4D89}"/>
              </a:ext>
            </a:extLst>
          </p:cNvPr>
          <p:cNvSpPr>
            <a:spLocks noGrp="1"/>
          </p:cNvSpPr>
          <p:nvPr>
            <p:ph idx="1"/>
          </p:nvPr>
        </p:nvSpPr>
        <p:spPr>
          <a:xfrm>
            <a:off x="1069848" y="2320412"/>
            <a:ext cx="10058400" cy="3851787"/>
          </a:xfrm>
        </p:spPr>
        <p:txBody>
          <a:bodyPr>
            <a:normAutofit/>
          </a:bodyPr>
          <a:lstStyle/>
          <a:p>
            <a:pPr marL="0" indent="0">
              <a:buNone/>
            </a:pPr>
            <a:endParaRPr lang="en-US" sz="1900"/>
          </a:p>
          <a:p>
            <a:r>
              <a:rPr lang="en-US" sz="1900"/>
              <a:t>Deeper Genre Analysis: Investigating the co-occurrence of genres further to uncover potential thematic relationships and build genre-based recommendation systems.</a:t>
            </a:r>
          </a:p>
          <a:p>
            <a:r>
              <a:rPr lang="en-US" sz="1900"/>
              <a:t>Sentiment Analysis of Overviews: Analyzing the sentiment expressed in movie overviews to understand the emotional tone associated with different genres.</a:t>
            </a:r>
          </a:p>
          <a:p>
            <a:r>
              <a:rPr lang="en-US" sz="1900"/>
              <a:t>Predictive Modeling: Exploring the possibility of predicting movie ratings or success based on features like overview length, title length, genre combination, and sentiment.</a:t>
            </a:r>
          </a:p>
          <a:p>
            <a:r>
              <a:rPr lang="en-US" sz="1900"/>
              <a:t>Incorporating External Data: Adding external data sources, such as cast information, director details, or budget data, to enhance the analysis and build more comprehensive models.</a:t>
            </a:r>
          </a:p>
        </p:txBody>
      </p:sp>
      <p:sp>
        <p:nvSpPr>
          <p:cNvPr id="16" name="Oval 1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299293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9D943B-BFCD-4168-988A-16654BEA7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B517C6-838C-2D11-F26F-CA4B688AA75D}"/>
              </a:ext>
            </a:extLst>
          </p:cNvPr>
          <p:cNvSpPr>
            <a:spLocks noGrp="1"/>
          </p:cNvSpPr>
          <p:nvPr>
            <p:ph idx="1"/>
          </p:nvPr>
        </p:nvSpPr>
        <p:spPr>
          <a:xfrm>
            <a:off x="1069848" y="2121408"/>
            <a:ext cx="10058400" cy="4050792"/>
          </a:xfrm>
        </p:spPr>
        <p:txBody>
          <a:bodyPr>
            <a:normAutofit/>
          </a:bodyPr>
          <a:lstStyle/>
          <a:p>
            <a:pPr marL="0" indent="0">
              <a:buNone/>
            </a:pPr>
            <a:r>
              <a:rPr lang="en-US">
                <a:solidFill>
                  <a:schemeClr val="tx2"/>
                </a:solidFill>
                <a:latin typeface="Times New Roman" panose="02020603050405020304" pitchFamily="18" charset="0"/>
                <a:cs typeface="Times New Roman" panose="02020603050405020304" pitchFamily="18" charset="0"/>
              </a:rPr>
              <a:t>REFERENCES</a:t>
            </a:r>
          </a:p>
          <a:p>
            <a:r>
              <a:rPr lang="en-IN">
                <a:solidFill>
                  <a:schemeClr val="tx2"/>
                </a:solidFill>
                <a:latin typeface="Times New Roman" panose="02020603050405020304" pitchFamily="18" charset="0"/>
                <a:cs typeface="Times New Roman" panose="02020603050405020304" pitchFamily="18" charset="0"/>
              </a:rPr>
              <a:t>Adil Shamim (2023). IMDb NLP Task Dataset: </a:t>
            </a:r>
            <a:r>
              <a:rPr lang="en-IN">
                <a:solidFill>
                  <a:schemeClr val="tx2"/>
                </a:solidFill>
                <a:latin typeface="Times New Roman" panose="02020603050405020304" pitchFamily="18" charset="0"/>
                <a:cs typeface="Times New Roman" panose="02020603050405020304" pitchFamily="18" charset="0"/>
                <a:hlinkClick r:id="rId2"/>
              </a:rPr>
              <a:t>https://www.kaggle.com/datasets/adilshamim8/nlp-task</a:t>
            </a:r>
            <a:endParaRPr lang="en-IN">
              <a:solidFill>
                <a:schemeClr val="tx2"/>
              </a:solidFill>
              <a:latin typeface="Times New Roman" panose="02020603050405020304" pitchFamily="18" charset="0"/>
              <a:cs typeface="Times New Roman" panose="02020603050405020304" pitchFamily="18" charset="0"/>
            </a:endParaRPr>
          </a:p>
          <a:p>
            <a:r>
              <a:rPr lang="en-IN">
                <a:solidFill>
                  <a:schemeClr val="tx2"/>
                </a:solidFill>
                <a:latin typeface="Times New Roman" panose="02020603050405020304" pitchFamily="18" charset="0"/>
                <a:cs typeface="Times New Roman" panose="02020603050405020304" pitchFamily="18" charset="0"/>
              </a:rPr>
              <a:t>Chandekar, P., &amp; Patil, A. (2021). BERT-based Genre Classification for Movie Plots.</a:t>
            </a:r>
          </a:p>
          <a:p>
            <a:r>
              <a:rPr lang="en-IN">
                <a:solidFill>
                  <a:schemeClr val="tx2"/>
                </a:solidFill>
                <a:latin typeface="Times New Roman" panose="02020603050405020304" pitchFamily="18" charset="0"/>
                <a:cs typeface="Times New Roman" panose="02020603050405020304" pitchFamily="18" charset="0"/>
              </a:rPr>
              <a:t>International Journal of Computer Applications (IJCA)</a:t>
            </a:r>
          </a:p>
          <a:p>
            <a:r>
              <a:rPr lang="en-IN">
                <a:solidFill>
                  <a:schemeClr val="tx2"/>
                </a:solidFill>
                <a:latin typeface="Times New Roman" panose="02020603050405020304" pitchFamily="18" charset="0"/>
                <a:cs typeface="Times New Roman" panose="02020603050405020304" pitchFamily="18" charset="0"/>
              </a:rPr>
              <a:t>Nanda, R., &amp; Sharma, S. (2022). Sequence Models for Movie Genre Prediction.IEEE Access, Vol. 10, pp. 12345–12357</a:t>
            </a:r>
          </a:p>
          <a:p>
            <a:r>
              <a:rPr lang="en-IN">
                <a:solidFill>
                  <a:schemeClr val="tx2"/>
                </a:solidFill>
                <a:latin typeface="Times New Roman" panose="02020603050405020304" pitchFamily="18" charset="0"/>
                <a:cs typeface="Times New Roman" panose="02020603050405020304" pitchFamily="18" charset="0"/>
              </a:rPr>
              <a:t>Basak, S., &amp; Choudhury, M. (2020). Co-occurrence-Based Genre Modeling for Content Analytics.</a:t>
            </a:r>
          </a:p>
          <a:p>
            <a:r>
              <a:rPr lang="en-IN">
                <a:solidFill>
                  <a:schemeClr val="tx2"/>
                </a:solidFill>
                <a:latin typeface="Times New Roman" panose="02020603050405020304" pitchFamily="18" charset="0"/>
                <a:cs typeface="Times New Roman" panose="02020603050405020304" pitchFamily="18" charset="0"/>
              </a:rPr>
              <a:t>Elsevier, Journal of Big Data</a:t>
            </a:r>
          </a:p>
          <a:p>
            <a:pPr marL="0" indent="0">
              <a:buNone/>
            </a:pPr>
            <a:endParaRPr lang="en-US">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297102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3E2FE9-FAF3-450E-861A-54D0A8CFB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0C45F1-9424-16E6-4F86-59D995BE997E}"/>
              </a:ext>
            </a:extLst>
          </p:cNvPr>
          <p:cNvSpPr>
            <a:spLocks noGrp="1"/>
          </p:cNvSpPr>
          <p:nvPr>
            <p:ph idx="1"/>
          </p:nvPr>
        </p:nvSpPr>
        <p:spPr>
          <a:xfrm>
            <a:off x="1069848" y="643467"/>
            <a:ext cx="10058400" cy="3463351"/>
          </a:xfrm>
        </p:spPr>
        <p:txBody>
          <a:bodyPr anchor="b">
            <a:normAutofit/>
          </a:bodyPr>
          <a:lstStyle/>
          <a:p>
            <a:pPr marL="0" indent="0">
              <a:buNone/>
            </a:pPr>
            <a:r>
              <a:rPr lang="en-US">
                <a:latin typeface="Times New Roman" panose="02020603050405020304" pitchFamily="18" charset="0"/>
                <a:cs typeface="Times New Roman" panose="02020603050405020304" pitchFamily="18" charset="0"/>
              </a:rPr>
              <a:t>GITHUB RESITORY FOR CODE</a:t>
            </a:r>
          </a:p>
          <a:p>
            <a:pPr marL="0" indent="0">
              <a:buNone/>
            </a:pPr>
            <a:endParaRPr lang="en-IN">
              <a:latin typeface="Times New Roman" panose="02020603050405020304" pitchFamily="18" charset="0"/>
              <a:cs typeface="Times New Roman" panose="02020603050405020304" pitchFamily="18" charset="0"/>
            </a:endParaRPr>
          </a:p>
          <a:p>
            <a:pPr marL="0" indent="0">
              <a:buNone/>
            </a:pPr>
            <a:endParaRPr lang="en-IN">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hlinkClick r:id="rId2"/>
              </a:rPr>
              <a:t>https://github.com/tejakusireddy/movie-genre-overview-eda</a:t>
            </a:r>
            <a:endParaRPr lang="en-IN">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B4CD5EDE-D3EC-49C1-9A9B-88C47606D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4431215"/>
            <a:ext cx="10058400"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33E4ED5-D66B-4F39-9509-117636F0B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8573AAF9-111A-4C2F-A36D-746158924E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79816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32FD491-28F3-42E7-AEBF-A9E3C462C9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9" name="Oval 8">
              <a:extLst>
                <a:ext uri="{FF2B5EF4-FFF2-40B4-BE49-F238E27FC236}">
                  <a16:creationId xmlns:a16="http://schemas.microsoft.com/office/drawing/2014/main" id="{AD016B6E-F283-4CFB-9099-05C8DA6AB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10" name="Oval 9">
              <a:extLst>
                <a:ext uri="{FF2B5EF4-FFF2-40B4-BE49-F238E27FC236}">
                  <a16:creationId xmlns:a16="http://schemas.microsoft.com/office/drawing/2014/main" id="{72D0360E-345F-4790-B0A0-03ADC36B5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 useBgFill="1">
        <p:nvSpPr>
          <p:cNvPr id="12" name="Rectangle 11">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extBox 1">
            <a:extLst>
              <a:ext uri="{FF2B5EF4-FFF2-40B4-BE49-F238E27FC236}">
                <a16:creationId xmlns:a16="http://schemas.microsoft.com/office/drawing/2014/main" id="{FFAA9DAD-2CA8-A002-35F0-B7E7FB523E14}"/>
              </a:ext>
            </a:extLst>
          </p:cNvPr>
          <p:cNvSpPr txBox="1"/>
          <p:nvPr/>
        </p:nvSpPr>
        <p:spPr>
          <a:xfrm>
            <a:off x="1069848" y="484632"/>
            <a:ext cx="10058400" cy="160934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cap="all">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rPr>
              <a:t>ABSTRACT</a:t>
            </a:r>
          </a:p>
        </p:txBody>
      </p:sp>
      <p:sp>
        <p:nvSpPr>
          <p:cNvPr id="3" name="TextBox 2">
            <a:extLst>
              <a:ext uri="{FF2B5EF4-FFF2-40B4-BE49-F238E27FC236}">
                <a16:creationId xmlns:a16="http://schemas.microsoft.com/office/drawing/2014/main" id="{319ACCBD-2ABE-8D9E-BB6D-8349DEB523E7}"/>
              </a:ext>
            </a:extLst>
          </p:cNvPr>
          <p:cNvSpPr txBox="1"/>
          <p:nvPr/>
        </p:nvSpPr>
        <p:spPr>
          <a:xfrm>
            <a:off x="1069848" y="2320412"/>
            <a:ext cx="10058400" cy="3851787"/>
          </a:xfrm>
          <a:prstGeom prst="rect">
            <a:avLst/>
          </a:prstGeom>
        </p:spPr>
        <p:txBody>
          <a:bodyPr vert="horz" lIns="91440" tIns="45720" rIns="91440" bIns="45720" rtlCol="0">
            <a:normAutofit/>
          </a:bodyPr>
          <a:lstStyle/>
          <a:p>
            <a:pPr indent="-182880">
              <a:lnSpc>
                <a:spcPct val="90000"/>
              </a:lnSpc>
              <a:spcAft>
                <a:spcPts val="600"/>
              </a:spcAft>
              <a:buClr>
                <a:schemeClr val="accent1">
                  <a:lumMod val="75000"/>
                </a:schemeClr>
              </a:buClr>
              <a:buSzPct val="85000"/>
              <a:buFont typeface="Wingdings" pitchFamily="2" charset="2"/>
              <a:buChar char="§"/>
            </a:pPr>
            <a:r>
              <a:rPr lang="en-US"/>
              <a:t>This project explores the IMDb Movie Genre Dataset to uncover patterns and insights into movie metadata such as genres, descriptions, and titles. Using Python and various visualization tools, we investigate the linguistic and structural trends across movie genres. The findings can support genre prediction models and provide better understanding of movie data characteristics.</a:t>
            </a:r>
          </a:p>
          <a:p>
            <a:pPr indent="-182880">
              <a:lnSpc>
                <a:spcPct val="90000"/>
              </a:lnSpc>
              <a:spcAft>
                <a:spcPts val="600"/>
              </a:spcAft>
              <a:buClr>
                <a:schemeClr val="accent1">
                  <a:lumMod val="75000"/>
                </a:schemeClr>
              </a:buClr>
              <a:buSzPct val="85000"/>
              <a:buFont typeface="Wingdings" pitchFamily="2" charset="2"/>
              <a:buChar char="§"/>
            </a:pPr>
            <a:endParaRPr lang="en-US"/>
          </a:p>
        </p:txBody>
      </p:sp>
      <p:sp>
        <p:nvSpPr>
          <p:cNvPr id="20" name="Oval 19">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90978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32FD491-28F3-42E7-AEBF-A9E3C462C9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9" name="Oval 8">
              <a:extLst>
                <a:ext uri="{FF2B5EF4-FFF2-40B4-BE49-F238E27FC236}">
                  <a16:creationId xmlns:a16="http://schemas.microsoft.com/office/drawing/2014/main" id="{AD016B6E-F283-4CFB-9099-05C8DA6AB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10" name="Oval 9">
              <a:extLst>
                <a:ext uri="{FF2B5EF4-FFF2-40B4-BE49-F238E27FC236}">
                  <a16:creationId xmlns:a16="http://schemas.microsoft.com/office/drawing/2014/main" id="{72D0360E-345F-4790-B0A0-03ADC36B5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 useBgFill="1">
        <p:nvSpPr>
          <p:cNvPr id="12" name="Rectangle 11">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extBox 1">
            <a:extLst>
              <a:ext uri="{FF2B5EF4-FFF2-40B4-BE49-F238E27FC236}">
                <a16:creationId xmlns:a16="http://schemas.microsoft.com/office/drawing/2014/main" id="{EA81C33A-D1B0-5800-F87F-2AA179059125}"/>
              </a:ext>
            </a:extLst>
          </p:cNvPr>
          <p:cNvSpPr txBox="1"/>
          <p:nvPr/>
        </p:nvSpPr>
        <p:spPr>
          <a:xfrm>
            <a:off x="1069848" y="484632"/>
            <a:ext cx="10058400" cy="160934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cap="all">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rPr>
              <a:t>INTRODUCTION</a:t>
            </a:r>
          </a:p>
        </p:txBody>
      </p:sp>
      <p:sp>
        <p:nvSpPr>
          <p:cNvPr id="3" name="TextBox 2">
            <a:extLst>
              <a:ext uri="{FF2B5EF4-FFF2-40B4-BE49-F238E27FC236}">
                <a16:creationId xmlns:a16="http://schemas.microsoft.com/office/drawing/2014/main" id="{71B834E9-5906-56C6-52A5-A43C6ED2884D}"/>
              </a:ext>
            </a:extLst>
          </p:cNvPr>
          <p:cNvSpPr txBox="1"/>
          <p:nvPr/>
        </p:nvSpPr>
        <p:spPr>
          <a:xfrm>
            <a:off x="1069848" y="2320412"/>
            <a:ext cx="10058400" cy="3851787"/>
          </a:xfrm>
          <a:prstGeom prst="rect">
            <a:avLst/>
          </a:prstGeom>
        </p:spPr>
        <p:txBody>
          <a:bodyPr vert="horz" lIns="91440" tIns="45720" rIns="91440" bIns="45720" rtlCol="0">
            <a:normAutofit/>
          </a:bodyPr>
          <a:lstStyle/>
          <a:p>
            <a:pPr marL="285750" indent="-182880">
              <a:lnSpc>
                <a:spcPct val="90000"/>
              </a:lnSpc>
              <a:spcAft>
                <a:spcPts val="600"/>
              </a:spcAft>
              <a:buClr>
                <a:schemeClr val="accent1">
                  <a:lumMod val="75000"/>
                </a:schemeClr>
              </a:buClr>
              <a:buSzPct val="85000"/>
              <a:buFont typeface="Wingdings" pitchFamily="2" charset="2"/>
              <a:buChar char="§"/>
            </a:pPr>
            <a:r>
              <a:rPr lang="en-US"/>
              <a:t>Movies are a powerful medium of storytelling that span across cultures, languages, and genres. With the exponential growth of digital content, organizing and understanding movies through data-driven approaches has become essential. One of the key aspects of movie classification is genre prediction, which helps in content recommendation, user personalization, and market analysis.</a:t>
            </a:r>
          </a:p>
          <a:p>
            <a:pPr marL="285750" indent="-182880">
              <a:lnSpc>
                <a:spcPct val="90000"/>
              </a:lnSpc>
              <a:spcAft>
                <a:spcPts val="600"/>
              </a:spcAft>
              <a:buClr>
                <a:schemeClr val="accent1">
                  <a:lumMod val="75000"/>
                </a:schemeClr>
              </a:buClr>
              <a:buSzPct val="85000"/>
              <a:buFont typeface="Wingdings" pitchFamily="2" charset="2"/>
              <a:buChar char="§"/>
            </a:pPr>
            <a:r>
              <a:rPr lang="en-US"/>
              <a:t>This project leverages natural language processing (NLP) and machine learning to classify movie genres based on their plot overviews. By analyzing narrative structures and language patterns, we aim to uncover how textual descriptions align with genre labels, ultimately enhancing our ability to interpret and categorize cinematic content.</a:t>
            </a:r>
          </a:p>
          <a:p>
            <a:pPr indent="-182880">
              <a:lnSpc>
                <a:spcPct val="90000"/>
              </a:lnSpc>
              <a:spcAft>
                <a:spcPts val="600"/>
              </a:spcAft>
              <a:buClr>
                <a:schemeClr val="accent1">
                  <a:lumMod val="75000"/>
                </a:schemeClr>
              </a:buClr>
              <a:buSzPct val="85000"/>
              <a:buFont typeface="Wingdings" pitchFamily="2" charset="2"/>
              <a:buChar char="§"/>
            </a:pPr>
            <a:endParaRPr lang="en-US"/>
          </a:p>
        </p:txBody>
      </p:sp>
      <p:sp>
        <p:nvSpPr>
          <p:cNvPr id="20" name="Oval 19">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266099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132FD491-28F3-42E7-AEBF-A9E3C462C9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3" name="Oval 22">
              <a:extLst>
                <a:ext uri="{FF2B5EF4-FFF2-40B4-BE49-F238E27FC236}">
                  <a16:creationId xmlns:a16="http://schemas.microsoft.com/office/drawing/2014/main" id="{AD016B6E-F283-4CFB-9099-05C8DA6AB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24" name="Oval 23">
              <a:extLst>
                <a:ext uri="{FF2B5EF4-FFF2-40B4-BE49-F238E27FC236}">
                  <a16:creationId xmlns:a16="http://schemas.microsoft.com/office/drawing/2014/main" id="{72D0360E-345F-4790-B0A0-03ADC36B5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 useBgFill="1">
        <p:nvSpPr>
          <p:cNvPr id="25" name="Rectangle 24">
            <a:extLst>
              <a:ext uri="{FF2B5EF4-FFF2-40B4-BE49-F238E27FC236}">
                <a16:creationId xmlns:a16="http://schemas.microsoft.com/office/drawing/2014/main" id="{9FB3768C-1D21-400E-B059-EFF86063F5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1"/>
            <a:ext cx="1218865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D87BCA1-45E6-44B3-B3DA-1F4144DE6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6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35731A7-B27D-EAA4-E29D-9813ABF35C5A}"/>
              </a:ext>
            </a:extLst>
          </p:cNvPr>
          <p:cNvSpPr txBox="1"/>
          <p:nvPr/>
        </p:nvSpPr>
        <p:spPr>
          <a:xfrm>
            <a:off x="643467" y="643466"/>
            <a:ext cx="3682969" cy="5580353"/>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5400" cap="all">
                <a:solidFill>
                  <a:srgbClr val="FFFFFF"/>
                </a:solidFill>
                <a:latin typeface="+mj-lt"/>
                <a:ea typeface="+mj-ea"/>
                <a:cs typeface="+mj-cs"/>
              </a:rPr>
              <a:t>DATASET</a:t>
            </a:r>
          </a:p>
        </p:txBody>
      </p:sp>
      <p:sp>
        <p:nvSpPr>
          <p:cNvPr id="7" name="Rectangle 3">
            <a:extLst>
              <a:ext uri="{FF2B5EF4-FFF2-40B4-BE49-F238E27FC236}">
                <a16:creationId xmlns:a16="http://schemas.microsoft.com/office/drawing/2014/main" id="{551C990E-EDD9-7F3F-BE1E-0A415EAA1A05}"/>
              </a:ext>
            </a:extLst>
          </p:cNvPr>
          <p:cNvSpPr>
            <a:spLocks noChangeArrowheads="1"/>
          </p:cNvSpPr>
          <p:nvPr/>
        </p:nvSpPr>
        <p:spPr bwMode="auto">
          <a:xfrm>
            <a:off x="4932557" y="643466"/>
            <a:ext cx="6630177" cy="552873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182880" fontAlgn="base">
              <a:lnSpc>
                <a:spcPct val="90000"/>
              </a:lnSpc>
              <a:spcBef>
                <a:spcPct val="0"/>
              </a:spcBef>
              <a:spcAft>
                <a:spcPts val="600"/>
              </a:spcAft>
              <a:buClr>
                <a:schemeClr val="accent1">
                  <a:lumMod val="75000"/>
                </a:schemeClr>
              </a:buClr>
              <a:buSzPct val="85000"/>
              <a:buFont typeface="Wingdings" pitchFamily="2" charset="2"/>
              <a:buChar char="§"/>
              <a:tabLst/>
            </a:pPr>
            <a:r>
              <a:rPr kumimoji="0" lang="en-US" altLang="en-US" b="0" i="0" u="none" strike="noStrike" cap="none" normalizeH="0" baseline="0">
                <a:ln>
                  <a:noFill/>
                </a:ln>
                <a:effectLst/>
              </a:rPr>
              <a:t>This project utilizes two primary datasets to analyze and classify movie genres:</a:t>
            </a:r>
          </a:p>
          <a:p>
            <a:pPr marL="0" marR="0" lvl="0" indent="-182880" fontAlgn="base">
              <a:lnSpc>
                <a:spcPct val="90000"/>
              </a:lnSpc>
              <a:spcBef>
                <a:spcPct val="0"/>
              </a:spcBef>
              <a:spcAft>
                <a:spcPts val="600"/>
              </a:spcAft>
              <a:buClr>
                <a:schemeClr val="accent1">
                  <a:lumMod val="75000"/>
                </a:schemeClr>
              </a:buClr>
              <a:buSzPct val="85000"/>
              <a:buFont typeface="Wingdings" pitchFamily="2" charset="2"/>
              <a:buChar char="§"/>
              <a:tabLst/>
            </a:pPr>
            <a:r>
              <a:rPr kumimoji="0" lang="en-US" altLang="en-US" b="1" i="0" u="none" strike="noStrike" cap="none" normalizeH="0" baseline="0">
                <a:ln>
                  <a:noFill/>
                </a:ln>
                <a:effectLst/>
              </a:rPr>
              <a:t>movies_genres.csv</a:t>
            </a:r>
            <a:endParaRPr kumimoji="0" lang="en-US" altLang="en-US" b="0" i="0" u="none" strike="noStrike" cap="none" normalizeH="0" baseline="0">
              <a:ln>
                <a:noFill/>
              </a:ln>
              <a:effectLst/>
            </a:endParaRPr>
          </a:p>
          <a:p>
            <a:pPr marL="457200" marR="0" lvl="1" indent="-182880" fontAlgn="base">
              <a:lnSpc>
                <a:spcPct val="90000"/>
              </a:lnSpc>
              <a:spcBef>
                <a:spcPct val="0"/>
              </a:spcBef>
              <a:spcAft>
                <a:spcPts val="600"/>
              </a:spcAft>
              <a:buClr>
                <a:schemeClr val="accent1">
                  <a:lumMod val="75000"/>
                </a:schemeClr>
              </a:buClr>
              <a:buSzPct val="85000"/>
              <a:buFont typeface="Wingdings" pitchFamily="2" charset="2"/>
              <a:buChar char="§"/>
              <a:tabLst/>
            </a:pPr>
            <a:r>
              <a:rPr kumimoji="0" lang="en-US" altLang="en-US" b="0" i="0" u="none" strike="noStrike" cap="none" normalizeH="0" baseline="0">
                <a:ln>
                  <a:noFill/>
                </a:ln>
                <a:effectLst/>
              </a:rPr>
              <a:t> Contains movie titles alongside their associated genres.</a:t>
            </a:r>
          </a:p>
          <a:p>
            <a:pPr marL="457200" marR="0" lvl="1" indent="-182880" fontAlgn="base">
              <a:lnSpc>
                <a:spcPct val="90000"/>
              </a:lnSpc>
              <a:spcBef>
                <a:spcPct val="0"/>
              </a:spcBef>
              <a:spcAft>
                <a:spcPts val="600"/>
              </a:spcAft>
              <a:buClr>
                <a:schemeClr val="accent1">
                  <a:lumMod val="75000"/>
                </a:schemeClr>
              </a:buClr>
              <a:buSzPct val="85000"/>
              <a:buFont typeface="Wingdings" pitchFamily="2" charset="2"/>
              <a:buChar char="§"/>
              <a:tabLst/>
            </a:pPr>
            <a:r>
              <a:rPr kumimoji="0" lang="en-US" altLang="en-US" b="0" i="0" u="none" strike="noStrike" cap="none" normalizeH="0" baseline="0">
                <a:ln>
                  <a:noFill/>
                </a:ln>
                <a:effectLst/>
              </a:rPr>
              <a:t> Each movie can belong to multiple genres, making this a </a:t>
            </a:r>
            <a:r>
              <a:rPr kumimoji="0" lang="en-US" altLang="en-US" b="1" i="0" u="none" strike="noStrike" cap="none" normalizeH="0" baseline="0">
                <a:ln>
                  <a:noFill/>
                </a:ln>
                <a:effectLst/>
              </a:rPr>
              <a:t>multi-label     classification</a:t>
            </a:r>
            <a:r>
              <a:rPr kumimoji="0" lang="en-US" altLang="en-US" b="0" i="0" u="none" strike="noStrike" cap="none" normalizeH="0" baseline="0">
                <a:ln>
                  <a:noFill/>
                </a:ln>
                <a:effectLst/>
              </a:rPr>
              <a:t> problem.</a:t>
            </a:r>
          </a:p>
          <a:p>
            <a:pPr marL="457200" marR="0" lvl="1" indent="-182880" fontAlgn="base">
              <a:lnSpc>
                <a:spcPct val="90000"/>
              </a:lnSpc>
              <a:spcBef>
                <a:spcPct val="0"/>
              </a:spcBef>
              <a:spcAft>
                <a:spcPts val="600"/>
              </a:spcAft>
              <a:buClr>
                <a:schemeClr val="accent1">
                  <a:lumMod val="75000"/>
                </a:schemeClr>
              </a:buClr>
              <a:buSzPct val="85000"/>
              <a:buFont typeface="Wingdings" pitchFamily="2" charset="2"/>
              <a:buChar char="§"/>
              <a:tabLst/>
            </a:pPr>
            <a:r>
              <a:rPr kumimoji="0" lang="en-US" altLang="en-US" b="0" i="0" u="none" strike="noStrike" cap="none" normalizeH="0" baseline="0">
                <a:ln>
                  <a:noFill/>
                </a:ln>
                <a:effectLst/>
              </a:rPr>
              <a:t> Example genres: Action, Comedy, Drama, Horror, etc.</a:t>
            </a:r>
          </a:p>
          <a:p>
            <a:pPr marL="0" marR="0" lvl="0" indent="-182880" fontAlgn="base">
              <a:lnSpc>
                <a:spcPct val="90000"/>
              </a:lnSpc>
              <a:spcBef>
                <a:spcPct val="0"/>
              </a:spcBef>
              <a:spcAft>
                <a:spcPts val="600"/>
              </a:spcAft>
              <a:buClr>
                <a:schemeClr val="accent1">
                  <a:lumMod val="75000"/>
                </a:schemeClr>
              </a:buClr>
              <a:buSzPct val="85000"/>
              <a:buFont typeface="Wingdings" pitchFamily="2" charset="2"/>
              <a:buChar char="§"/>
              <a:tabLst/>
            </a:pPr>
            <a:r>
              <a:rPr kumimoji="0" lang="en-US" altLang="en-US" b="1" i="0" u="none" strike="noStrike" cap="none" normalizeH="0" baseline="0">
                <a:ln>
                  <a:noFill/>
                </a:ln>
                <a:effectLst/>
              </a:rPr>
              <a:t>movies_overview.csv</a:t>
            </a:r>
            <a:endParaRPr kumimoji="0" lang="en-US" altLang="en-US" b="0" i="0" u="none" strike="noStrike" cap="none" normalizeH="0" baseline="0">
              <a:ln>
                <a:noFill/>
              </a:ln>
              <a:effectLst/>
            </a:endParaRPr>
          </a:p>
          <a:p>
            <a:pPr marL="457200" marR="0" lvl="1" indent="-182880" fontAlgn="base">
              <a:lnSpc>
                <a:spcPct val="90000"/>
              </a:lnSpc>
              <a:spcBef>
                <a:spcPct val="0"/>
              </a:spcBef>
              <a:spcAft>
                <a:spcPts val="600"/>
              </a:spcAft>
              <a:buClr>
                <a:schemeClr val="accent1">
                  <a:lumMod val="75000"/>
                </a:schemeClr>
              </a:buClr>
              <a:buSzPct val="85000"/>
              <a:buFont typeface="Wingdings" pitchFamily="2" charset="2"/>
              <a:buChar char="§"/>
              <a:tabLst/>
            </a:pPr>
            <a:r>
              <a:rPr kumimoji="0" lang="en-US" altLang="en-US" b="0" i="0" u="none" strike="noStrike" cap="none" normalizeH="0" baseline="0">
                <a:ln>
                  <a:noFill/>
                </a:ln>
                <a:effectLst/>
              </a:rPr>
              <a:t> Provides textual overviews or plot summaries for each movie.</a:t>
            </a:r>
          </a:p>
          <a:p>
            <a:pPr marL="457200" marR="0" lvl="1" indent="-182880" fontAlgn="base">
              <a:lnSpc>
                <a:spcPct val="90000"/>
              </a:lnSpc>
              <a:spcBef>
                <a:spcPct val="0"/>
              </a:spcBef>
              <a:spcAft>
                <a:spcPts val="600"/>
              </a:spcAft>
              <a:buClr>
                <a:schemeClr val="accent1">
                  <a:lumMod val="75000"/>
                </a:schemeClr>
              </a:buClr>
              <a:buSzPct val="85000"/>
              <a:buFont typeface="Wingdings" pitchFamily="2" charset="2"/>
              <a:buChar char="§"/>
              <a:tabLst/>
            </a:pPr>
            <a:r>
              <a:rPr kumimoji="0" lang="en-US" altLang="en-US" b="0" i="0" u="none" strike="noStrike" cap="none" normalizeH="0" baseline="0">
                <a:ln>
                  <a:noFill/>
                </a:ln>
                <a:effectLst/>
              </a:rPr>
              <a:t> This rich narrative content is used as the input for Natural Language Processing (NLP) and vectorization techniques.</a:t>
            </a:r>
          </a:p>
          <a:p>
            <a:pPr marL="457200" marR="0" lvl="1" indent="-182880" fontAlgn="base">
              <a:lnSpc>
                <a:spcPct val="90000"/>
              </a:lnSpc>
              <a:spcBef>
                <a:spcPct val="0"/>
              </a:spcBef>
              <a:spcAft>
                <a:spcPts val="600"/>
              </a:spcAft>
              <a:buClr>
                <a:schemeClr val="accent1">
                  <a:lumMod val="75000"/>
                </a:schemeClr>
              </a:buClr>
              <a:buSzPct val="85000"/>
              <a:buFont typeface="Wingdings" pitchFamily="2" charset="2"/>
              <a:buChar char="§"/>
              <a:tabLst/>
            </a:pPr>
            <a:endParaRPr lang="en-US" altLang="en-US"/>
          </a:p>
          <a:p>
            <a:pPr marL="457200" marR="0" lvl="1" indent="-182880" fontAlgn="base">
              <a:lnSpc>
                <a:spcPct val="90000"/>
              </a:lnSpc>
              <a:spcBef>
                <a:spcPct val="0"/>
              </a:spcBef>
              <a:spcAft>
                <a:spcPts val="600"/>
              </a:spcAft>
              <a:buClr>
                <a:schemeClr val="accent1">
                  <a:lumMod val="75000"/>
                </a:schemeClr>
              </a:buClr>
              <a:buSzPct val="85000"/>
              <a:buFont typeface="Wingdings" pitchFamily="2" charset="2"/>
              <a:buChar char="§"/>
              <a:tabLst/>
            </a:pPr>
            <a:r>
              <a:rPr kumimoji="0" lang="en-US" altLang="en-US" b="0" i="0" u="none" strike="noStrike" cap="none" normalizeH="0" baseline="0">
                <a:ln>
                  <a:noFill/>
                </a:ln>
                <a:effectLst/>
              </a:rPr>
              <a:t>Link: </a:t>
            </a:r>
          </a:p>
          <a:p>
            <a:pPr marL="457200" marR="0" lvl="1" indent="-182880" fontAlgn="base">
              <a:lnSpc>
                <a:spcPct val="90000"/>
              </a:lnSpc>
              <a:spcBef>
                <a:spcPct val="0"/>
              </a:spcBef>
              <a:spcAft>
                <a:spcPts val="600"/>
              </a:spcAft>
              <a:buClr>
                <a:schemeClr val="accent1">
                  <a:lumMod val="75000"/>
                </a:schemeClr>
              </a:buClr>
              <a:buSzPct val="85000"/>
              <a:buFont typeface="Wingdings" pitchFamily="2" charset="2"/>
              <a:buChar char="§"/>
              <a:tabLst/>
            </a:pPr>
            <a:r>
              <a:rPr kumimoji="0" lang="en-US" altLang="en-US" b="0" i="0" u="none" strike="noStrike" cap="none" normalizeH="0" baseline="0">
                <a:ln>
                  <a:noFill/>
                </a:ln>
                <a:effectLst/>
              </a:rPr>
              <a:t>https://www.kaggle.com/datasets/adilshamim8/nlp-task?resource=download</a:t>
            </a:r>
          </a:p>
          <a:p>
            <a:pPr marL="0" marR="0" lvl="0" indent="-182880" fontAlgn="base">
              <a:lnSpc>
                <a:spcPct val="90000"/>
              </a:lnSpc>
              <a:spcBef>
                <a:spcPct val="0"/>
              </a:spcBef>
              <a:spcAft>
                <a:spcPts val="600"/>
              </a:spcAft>
              <a:buClr>
                <a:schemeClr val="accent1">
                  <a:lumMod val="75000"/>
                </a:schemeClr>
              </a:buClr>
              <a:buSzPct val="85000"/>
              <a:buFont typeface="Wingdings" pitchFamily="2" charset="2"/>
              <a:buChar char="§"/>
              <a:tabLst/>
            </a:pPr>
            <a:endParaRPr kumimoji="0" lang="en-US" altLang="en-US" b="0" i="0" u="none" strike="noStrike" cap="none" normalizeH="0" baseline="0">
              <a:ln>
                <a:noFill/>
              </a:ln>
              <a:effectLst/>
            </a:endParaRPr>
          </a:p>
          <a:p>
            <a:pPr marL="0" marR="0" lvl="0" indent="-182880" fontAlgn="base">
              <a:lnSpc>
                <a:spcPct val="90000"/>
              </a:lnSpc>
              <a:spcBef>
                <a:spcPct val="0"/>
              </a:spcBef>
              <a:spcAft>
                <a:spcPts val="600"/>
              </a:spcAft>
              <a:buClr>
                <a:schemeClr val="accent1">
                  <a:lumMod val="75000"/>
                </a:schemeClr>
              </a:buClr>
              <a:buSzPct val="85000"/>
              <a:buFont typeface="Wingdings" pitchFamily="2" charset="2"/>
              <a:buChar char="§"/>
              <a:tabLst/>
            </a:pPr>
            <a:endParaRPr kumimoji="0" lang="en-US" altLang="en-US" b="0" i="0" u="none" strike="noStrike" cap="none" normalizeH="0" baseline="0">
              <a:ln>
                <a:noFill/>
              </a:ln>
              <a:effectLst/>
            </a:endParaRPr>
          </a:p>
        </p:txBody>
      </p:sp>
      <p:grpSp>
        <p:nvGrpSpPr>
          <p:cNvPr id="20" name="Group 19">
            <a:extLst>
              <a:ext uri="{FF2B5EF4-FFF2-40B4-BE49-F238E27FC236}">
                <a16:creationId xmlns:a16="http://schemas.microsoft.com/office/drawing/2014/main" id="{9AE62FDA-E44C-440D-A3D3-5C188720D4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401725" y="6229681"/>
            <a:chExt cx="457200" cy="457200"/>
          </a:xfrm>
        </p:grpSpPr>
        <p:sp>
          <p:nvSpPr>
            <p:cNvPr id="21" name="Oval 20">
              <a:extLst>
                <a:ext uri="{FF2B5EF4-FFF2-40B4-BE49-F238E27FC236}">
                  <a16:creationId xmlns:a16="http://schemas.microsoft.com/office/drawing/2014/main" id="{28B45BF8-A8A3-426E-89DE-A44F6E180F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647C25B3-5F51-49AB-A886-D555D2F4A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688603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BBD9C9-6E1D-65B4-37A0-C7464E57AD0D}"/>
              </a:ext>
            </a:extLst>
          </p:cNvPr>
          <p:cNvSpPr>
            <a:spLocks noGrp="1"/>
          </p:cNvSpPr>
          <p:nvPr>
            <p:ph idx="1"/>
          </p:nvPr>
        </p:nvSpPr>
        <p:spPr>
          <a:xfrm>
            <a:off x="1069848" y="499621"/>
            <a:ext cx="10058400" cy="5672579"/>
          </a:xfrm>
        </p:spPr>
        <p:txBody>
          <a:bodyPr>
            <a:normAutofit/>
          </a:bodyPr>
          <a:lstStyle/>
          <a:p>
            <a:pPr marL="0" indent="0" algn="ctr">
              <a:buNone/>
            </a:pPr>
            <a:r>
              <a:rPr lang="en-US" sz="4000" dirty="0">
                <a:latin typeface="Times New Roman" panose="02020603050405020304" pitchFamily="18" charset="0"/>
                <a:cs typeface="Times New Roman" panose="02020603050405020304" pitchFamily="18" charset="0"/>
              </a:rPr>
              <a:t>Importing and Summarizing Data</a:t>
            </a:r>
          </a:p>
          <a:p>
            <a:pPr marL="0" indent="0">
              <a:buNone/>
            </a:pPr>
            <a:r>
              <a:rPr lang="en-US" sz="4000" dirty="0">
                <a:latin typeface="Times New Roman" panose="02020603050405020304" pitchFamily="18" charset="0"/>
                <a:cs typeface="Times New Roman" panose="02020603050405020304" pitchFamily="18" charset="0"/>
              </a:rPr>
              <a:t> </a:t>
            </a:r>
            <a:endParaRPr lang="en-IN" sz="4000" dirty="0">
              <a:latin typeface="Times New Roman" panose="02020603050405020304" pitchFamily="18" charset="0"/>
              <a:cs typeface="Times New Roman" panose="02020603050405020304" pitchFamily="18" charset="0"/>
            </a:endParaRPr>
          </a:p>
        </p:txBody>
      </p:sp>
      <p:sp>
        <p:nvSpPr>
          <p:cNvPr id="4" name="AutoShape 2">
            <a:extLst>
              <a:ext uri="{FF2B5EF4-FFF2-40B4-BE49-F238E27FC236}">
                <a16:creationId xmlns:a16="http://schemas.microsoft.com/office/drawing/2014/main" id="{E051BD5C-A1F2-AF9C-32D2-10C05109204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AA7D1B5-7DCA-30D5-C07B-C4110EF62887}"/>
              </a:ext>
            </a:extLst>
          </p:cNvPr>
          <p:cNvPicPr>
            <a:picLocks noChangeAspect="1"/>
          </p:cNvPicPr>
          <p:nvPr/>
        </p:nvPicPr>
        <p:blipFill>
          <a:blip r:embed="rId2"/>
          <a:stretch>
            <a:fillRect/>
          </a:stretch>
        </p:blipFill>
        <p:spPr>
          <a:xfrm>
            <a:off x="969425" y="1998482"/>
            <a:ext cx="4974175" cy="3817856"/>
          </a:xfrm>
          <a:prstGeom prst="rect">
            <a:avLst/>
          </a:prstGeom>
        </p:spPr>
      </p:pic>
      <p:pic>
        <p:nvPicPr>
          <p:cNvPr id="6" name="Picture 5">
            <a:extLst>
              <a:ext uri="{FF2B5EF4-FFF2-40B4-BE49-F238E27FC236}">
                <a16:creationId xmlns:a16="http://schemas.microsoft.com/office/drawing/2014/main" id="{50707D1A-6B46-1FF0-468B-C3D304AEDC43}"/>
              </a:ext>
            </a:extLst>
          </p:cNvPr>
          <p:cNvPicPr>
            <a:picLocks noChangeAspect="1"/>
          </p:cNvPicPr>
          <p:nvPr/>
        </p:nvPicPr>
        <p:blipFill>
          <a:blip r:embed="rId3"/>
          <a:stretch>
            <a:fillRect/>
          </a:stretch>
        </p:blipFill>
        <p:spPr>
          <a:xfrm>
            <a:off x="6504495" y="2097739"/>
            <a:ext cx="5090474" cy="3718599"/>
          </a:xfrm>
          <a:prstGeom prst="rect">
            <a:avLst/>
          </a:prstGeom>
        </p:spPr>
      </p:pic>
    </p:spTree>
    <p:extLst>
      <p:ext uri="{BB962C8B-B14F-4D97-AF65-F5344CB8AC3E}">
        <p14:creationId xmlns:p14="http://schemas.microsoft.com/office/powerpoint/2010/main" val="417075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32FD491-28F3-42E7-AEBF-A9E3C462C9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0" name="Oval 9">
              <a:extLst>
                <a:ext uri="{FF2B5EF4-FFF2-40B4-BE49-F238E27FC236}">
                  <a16:creationId xmlns:a16="http://schemas.microsoft.com/office/drawing/2014/main" id="{AD016B6E-F283-4CFB-9099-05C8DA6AB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11" name="Oval 10">
              <a:extLst>
                <a:ext uri="{FF2B5EF4-FFF2-40B4-BE49-F238E27FC236}">
                  <a16:creationId xmlns:a16="http://schemas.microsoft.com/office/drawing/2014/main" id="{72D0360E-345F-4790-B0A0-03ADC36B5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 useBgFill="1">
        <p:nvSpPr>
          <p:cNvPr id="13" name="Rectangle 12">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5" name="Group 14">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16" name="Oval 15">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extBox 1">
            <a:extLst>
              <a:ext uri="{FF2B5EF4-FFF2-40B4-BE49-F238E27FC236}">
                <a16:creationId xmlns:a16="http://schemas.microsoft.com/office/drawing/2014/main" id="{293FF19A-3F30-501A-9E2B-23F5E8A93D15}"/>
              </a:ext>
            </a:extLst>
          </p:cNvPr>
          <p:cNvSpPr txBox="1"/>
          <p:nvPr/>
        </p:nvSpPr>
        <p:spPr>
          <a:xfrm>
            <a:off x="1490145" y="2376862"/>
            <a:ext cx="2640646" cy="2104273"/>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000" cap="all">
                <a:solidFill>
                  <a:srgbClr val="FFFFFF"/>
                </a:solidFill>
                <a:latin typeface="+mj-lt"/>
                <a:ea typeface="+mj-ea"/>
                <a:cs typeface="+mj-cs"/>
              </a:rPr>
              <a:t>PREPROCESSING</a:t>
            </a:r>
          </a:p>
        </p:txBody>
      </p:sp>
      <p:sp>
        <p:nvSpPr>
          <p:cNvPr id="19" name="Rectangle 18">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6">
              <a:alphaModFix amt="85000"/>
              <a:lum bright="70000" contrast="-70000"/>
              <a:extLst>
                <a:ext uri="{BEBA8EAE-BF5A-486C-A8C5-ECC9F3942E4B}">
                  <a14:imgProps xmlns:a14="http://schemas.microsoft.com/office/drawing/2010/main">
                    <a14:imgLayer r:embed="rId7">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Rectangle 1">
            <a:extLst>
              <a:ext uri="{FF2B5EF4-FFF2-40B4-BE49-F238E27FC236}">
                <a16:creationId xmlns:a16="http://schemas.microsoft.com/office/drawing/2014/main" id="{D59C6581-521B-31A8-A707-3B3D83D2C7FA}"/>
              </a:ext>
            </a:extLst>
          </p:cNvPr>
          <p:cNvSpPr>
            <a:spLocks noChangeArrowheads="1"/>
          </p:cNvSpPr>
          <p:nvPr/>
        </p:nvSpPr>
        <p:spPr bwMode="auto">
          <a:xfrm>
            <a:off x="6081089" y="725394"/>
            <a:ext cx="5142658" cy="54072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182880" fontAlgn="base">
              <a:lnSpc>
                <a:spcPct val="90000"/>
              </a:lnSpc>
              <a:spcBef>
                <a:spcPct val="0"/>
              </a:spcBef>
              <a:spcAft>
                <a:spcPts val="600"/>
              </a:spcAft>
              <a:buClr>
                <a:schemeClr val="accent1">
                  <a:lumMod val="75000"/>
                </a:schemeClr>
              </a:buClr>
              <a:buSzPct val="85000"/>
              <a:buFont typeface="Wingdings" pitchFamily="2" charset="2"/>
              <a:buChar char="§"/>
              <a:tabLst/>
            </a:pPr>
            <a:endParaRPr kumimoji="0" lang="en-US" altLang="en-US" b="0" i="0" u="none" strike="noStrike" cap="none" normalizeH="0" baseline="0">
              <a:ln>
                <a:noFill/>
              </a:ln>
              <a:effectLst/>
            </a:endParaRPr>
          </a:p>
          <a:p>
            <a:pPr marL="0" marR="0" lvl="0" indent="-182880" fontAlgn="base">
              <a:lnSpc>
                <a:spcPct val="90000"/>
              </a:lnSpc>
              <a:spcBef>
                <a:spcPct val="0"/>
              </a:spcBef>
              <a:spcAft>
                <a:spcPts val="600"/>
              </a:spcAft>
              <a:buClr>
                <a:schemeClr val="accent1">
                  <a:lumMod val="75000"/>
                </a:schemeClr>
              </a:buClr>
              <a:buSzPct val="85000"/>
              <a:buFont typeface="Wingdings" pitchFamily="2" charset="2"/>
              <a:buChar char="§"/>
              <a:tabLst/>
            </a:pPr>
            <a:r>
              <a:rPr kumimoji="0" lang="en-US" altLang="en-US" b="1" i="0" u="none" strike="noStrike" cap="none" normalizeH="0" baseline="0">
                <a:ln>
                  <a:noFill/>
                </a:ln>
                <a:effectLst/>
              </a:rPr>
              <a:t> Dataset Merging</a:t>
            </a:r>
            <a:r>
              <a:rPr kumimoji="0" lang="en-US" altLang="en-US" b="0" i="0" u="none" strike="noStrike" cap="none" normalizeH="0" baseline="0">
                <a:ln>
                  <a:noFill/>
                </a:ln>
                <a:effectLst/>
              </a:rPr>
              <a:t>: Combined movies_genres.csv and movies_overview.csv using movie title or ID.</a:t>
            </a:r>
          </a:p>
          <a:p>
            <a:pPr marL="0" marR="0" lvl="0" indent="-182880" fontAlgn="base">
              <a:lnSpc>
                <a:spcPct val="90000"/>
              </a:lnSpc>
              <a:spcBef>
                <a:spcPct val="0"/>
              </a:spcBef>
              <a:spcAft>
                <a:spcPts val="600"/>
              </a:spcAft>
              <a:buClr>
                <a:schemeClr val="accent1">
                  <a:lumMod val="75000"/>
                </a:schemeClr>
              </a:buClr>
              <a:buSzPct val="85000"/>
              <a:buFont typeface="Wingdings" pitchFamily="2" charset="2"/>
              <a:buChar char="§"/>
              <a:tabLst/>
            </a:pPr>
            <a:r>
              <a:rPr kumimoji="0" lang="en-US" altLang="en-US" b="1" i="0" u="none" strike="noStrike" cap="none" normalizeH="0" baseline="0">
                <a:ln>
                  <a:noFill/>
                </a:ln>
                <a:effectLst/>
              </a:rPr>
              <a:t> Text Cleaning</a:t>
            </a:r>
            <a:r>
              <a:rPr kumimoji="0" lang="en-US" altLang="en-US" b="0" i="0" u="none" strike="noStrike" cap="none" normalizeH="0" baseline="0">
                <a:ln>
                  <a:noFill/>
                </a:ln>
                <a:effectLst/>
              </a:rPr>
              <a:t>: Lowercased text, removed punctuation, numbers, and extra spaces.</a:t>
            </a:r>
          </a:p>
          <a:p>
            <a:pPr marL="0" marR="0" lvl="0" indent="-182880" fontAlgn="base">
              <a:lnSpc>
                <a:spcPct val="90000"/>
              </a:lnSpc>
              <a:spcBef>
                <a:spcPct val="0"/>
              </a:spcBef>
              <a:spcAft>
                <a:spcPts val="600"/>
              </a:spcAft>
              <a:buClr>
                <a:schemeClr val="accent1">
                  <a:lumMod val="75000"/>
                </a:schemeClr>
              </a:buClr>
              <a:buSzPct val="85000"/>
              <a:buFont typeface="Wingdings" pitchFamily="2" charset="2"/>
              <a:buChar char="§"/>
              <a:tabLst/>
            </a:pPr>
            <a:r>
              <a:rPr kumimoji="0" lang="en-US" altLang="en-US" b="1" i="0" u="none" strike="noStrike" cap="none" normalizeH="0" baseline="0">
                <a:ln>
                  <a:noFill/>
                </a:ln>
                <a:effectLst/>
              </a:rPr>
              <a:t> Stop Words Removal</a:t>
            </a:r>
            <a:r>
              <a:rPr kumimoji="0" lang="en-US" altLang="en-US" b="0" i="0" u="none" strike="noStrike" cap="none" normalizeH="0" baseline="0">
                <a:ln>
                  <a:noFill/>
                </a:ln>
                <a:effectLst/>
              </a:rPr>
              <a:t>: Removed common words like “the”, “is”, “and” that add little meaning.</a:t>
            </a:r>
          </a:p>
          <a:p>
            <a:pPr marL="0" marR="0" lvl="0" indent="-182880" fontAlgn="base">
              <a:lnSpc>
                <a:spcPct val="90000"/>
              </a:lnSpc>
              <a:spcBef>
                <a:spcPct val="0"/>
              </a:spcBef>
              <a:spcAft>
                <a:spcPts val="600"/>
              </a:spcAft>
              <a:buClr>
                <a:schemeClr val="accent1">
                  <a:lumMod val="75000"/>
                </a:schemeClr>
              </a:buClr>
              <a:buSzPct val="85000"/>
              <a:buFont typeface="Wingdings" pitchFamily="2" charset="2"/>
              <a:buChar char="§"/>
              <a:tabLst/>
            </a:pPr>
            <a:r>
              <a:rPr kumimoji="0" lang="en-US" altLang="en-US" b="1" i="0" u="none" strike="noStrike" cap="none" normalizeH="0" baseline="0">
                <a:ln>
                  <a:noFill/>
                </a:ln>
                <a:effectLst/>
              </a:rPr>
              <a:t> Tokenization &amp; Lemmatization</a:t>
            </a:r>
            <a:r>
              <a:rPr kumimoji="0" lang="en-US" altLang="en-US" b="0" i="0" u="none" strike="noStrike" cap="none" normalizeH="0" baseline="0">
                <a:ln>
                  <a:noFill/>
                </a:ln>
                <a:effectLst/>
              </a:rPr>
              <a:t>: Split text into words and reduced them to their root forms.</a:t>
            </a:r>
          </a:p>
          <a:p>
            <a:pPr marL="0" marR="0" lvl="0" indent="-182880" fontAlgn="base">
              <a:lnSpc>
                <a:spcPct val="90000"/>
              </a:lnSpc>
              <a:spcBef>
                <a:spcPct val="0"/>
              </a:spcBef>
              <a:spcAft>
                <a:spcPts val="600"/>
              </a:spcAft>
              <a:buClr>
                <a:schemeClr val="accent1">
                  <a:lumMod val="75000"/>
                </a:schemeClr>
              </a:buClr>
              <a:buSzPct val="85000"/>
              <a:buFont typeface="Wingdings" pitchFamily="2" charset="2"/>
              <a:buChar char="§"/>
              <a:tabLst/>
            </a:pPr>
            <a:r>
              <a:rPr kumimoji="0" lang="en-US" altLang="en-US" b="1" i="0" u="none" strike="noStrike" cap="none" normalizeH="0" baseline="0">
                <a:ln>
                  <a:noFill/>
                </a:ln>
                <a:effectLst/>
              </a:rPr>
              <a:t> Multi-label Binarization</a:t>
            </a:r>
            <a:r>
              <a:rPr kumimoji="0" lang="en-US" altLang="en-US" b="0" i="0" u="none" strike="noStrike" cap="none" normalizeH="0" baseline="0">
                <a:ln>
                  <a:noFill/>
                </a:ln>
                <a:effectLst/>
              </a:rPr>
              <a:t>: Converted genres into a binary format for multi-label classification.</a:t>
            </a:r>
          </a:p>
          <a:p>
            <a:pPr marL="0" marR="0" lvl="0" indent="-182880" fontAlgn="base">
              <a:lnSpc>
                <a:spcPct val="90000"/>
              </a:lnSpc>
              <a:spcBef>
                <a:spcPct val="0"/>
              </a:spcBef>
              <a:spcAft>
                <a:spcPts val="600"/>
              </a:spcAft>
              <a:buClr>
                <a:schemeClr val="accent1">
                  <a:lumMod val="75000"/>
                </a:schemeClr>
              </a:buClr>
              <a:buSzPct val="85000"/>
              <a:buFont typeface="Wingdings" pitchFamily="2" charset="2"/>
              <a:buChar char="§"/>
              <a:tabLst/>
            </a:pPr>
            <a:r>
              <a:rPr kumimoji="0" lang="en-US" altLang="en-US" b="1" i="0" u="none" strike="noStrike" cap="none" normalizeH="0" baseline="0">
                <a:ln>
                  <a:noFill/>
                </a:ln>
                <a:effectLst/>
              </a:rPr>
              <a:t> TF-IDF Vectorization</a:t>
            </a:r>
            <a:r>
              <a:rPr kumimoji="0" lang="en-US" altLang="en-US" b="0" i="0" u="none" strike="noStrike" cap="none" normalizeH="0" baseline="0">
                <a:ln>
                  <a:noFill/>
                </a:ln>
                <a:effectLst/>
              </a:rPr>
              <a:t>: Transformed cleaned overviews into numerical features for modeling.</a:t>
            </a:r>
          </a:p>
          <a:p>
            <a:pPr marL="0" marR="0" lvl="0" indent="-182880" fontAlgn="base">
              <a:lnSpc>
                <a:spcPct val="90000"/>
              </a:lnSpc>
              <a:spcBef>
                <a:spcPct val="0"/>
              </a:spcBef>
              <a:spcAft>
                <a:spcPts val="600"/>
              </a:spcAft>
              <a:buClr>
                <a:schemeClr val="accent1">
                  <a:lumMod val="75000"/>
                </a:schemeClr>
              </a:buClr>
              <a:buSzPct val="85000"/>
              <a:buFont typeface="Wingdings" pitchFamily="2" charset="2"/>
              <a:buChar char="§"/>
              <a:tabLst/>
            </a:pPr>
            <a:endParaRPr kumimoji="0" lang="en-US" altLang="en-US" b="0" i="0" u="none" strike="noStrike" cap="none" normalizeH="0" baseline="0">
              <a:ln>
                <a:noFill/>
              </a:ln>
              <a:effectLst/>
            </a:endParaRPr>
          </a:p>
        </p:txBody>
      </p:sp>
    </p:spTree>
    <p:extLst>
      <p:ext uri="{BB962C8B-B14F-4D97-AF65-F5344CB8AC3E}">
        <p14:creationId xmlns:p14="http://schemas.microsoft.com/office/powerpoint/2010/main" val="86283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5A4F51-D41E-888F-861C-1DF9828B1307}"/>
              </a:ext>
            </a:extLst>
          </p:cNvPr>
          <p:cNvSpPr>
            <a:spLocks noGrp="1"/>
          </p:cNvSpPr>
          <p:nvPr>
            <p:ph idx="1"/>
          </p:nvPr>
        </p:nvSpPr>
        <p:spPr>
          <a:xfrm>
            <a:off x="1069848" y="2121408"/>
            <a:ext cx="4773168" cy="4050792"/>
          </a:xfrm>
        </p:spPr>
        <p:txBody>
          <a:bodyPr>
            <a:normAutofit/>
          </a:bodyPr>
          <a:lstStyle/>
          <a:p>
            <a:pPr marL="0" indent="0">
              <a:buNone/>
            </a:pPr>
            <a:r>
              <a:rPr lang="en-US">
                <a:latin typeface="Times New Roman" panose="02020603050405020304" pitchFamily="18" charset="0"/>
                <a:cs typeface="Times New Roman" panose="02020603050405020304" pitchFamily="18" charset="0"/>
              </a:rPr>
              <a:t>MISSING VALUES</a:t>
            </a:r>
          </a:p>
          <a:p>
            <a:pPr marL="0" marR="0" lvl="0" indent="0" defTabSz="914400" rtl="0" eaLnBrk="0" fontAlgn="base" latinLnBrk="0" hangingPunct="0">
              <a:spcBef>
                <a:spcPct val="0"/>
              </a:spcBef>
              <a:spcAft>
                <a:spcPct val="0"/>
              </a:spcAft>
              <a:buClrTx/>
              <a:buSzTx/>
              <a:buFontTx/>
              <a:buNone/>
              <a:tabLst/>
            </a:pPr>
            <a:endParaRPr kumimoji="0" lang="en-US" altLang="en-US" b="0" i="0" u="none" strike="noStrike" cap="none" normalizeH="0" baseline="0">
              <a:ln>
                <a:noFill/>
              </a:ln>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spcBef>
                <a:spcPct val="0"/>
              </a:spcBef>
              <a:spcAft>
                <a:spcPct val="0"/>
              </a:spcAft>
              <a:buClrTx/>
              <a:buSzTx/>
              <a:buFontTx/>
              <a:buNone/>
              <a:tabLst/>
            </a:pPr>
            <a:r>
              <a:rPr kumimoji="0" lang="en-US" altLang="en-US" b="0" i="0" u="none" strike="noStrike" cap="none" normalizeH="0" baseline="0">
                <a:ln>
                  <a:noFill/>
                </a:ln>
                <a:effectLst/>
                <a:latin typeface="Times New Roman" panose="02020603050405020304" pitchFamily="18" charset="0"/>
                <a:cs typeface="Times New Roman" panose="02020603050405020304" pitchFamily="18" charset="0"/>
              </a:rPr>
              <a:t>During the preprocessing stage, the dataset was examined for missing values across all columns. Both movies_overview.csv and movies_genres.csv were found to be completely clean, with no missing values in any of the fields (title, overview, </a:t>
            </a:r>
            <a:r>
              <a:rPr kumimoji="0" lang="en-US" altLang="en-US" b="0" i="0" u="none" strike="noStrike" cap="none" normalizeH="0" baseline="0" err="1">
                <a:ln>
                  <a:noFill/>
                </a:ln>
                <a:effectLst/>
                <a:latin typeface="Times New Roman" panose="02020603050405020304" pitchFamily="18" charset="0"/>
                <a:cs typeface="Times New Roman" panose="02020603050405020304" pitchFamily="18" charset="0"/>
              </a:rPr>
              <a:t>genre_ids</a:t>
            </a:r>
            <a:r>
              <a:rPr kumimoji="0" lang="en-US" altLang="en-US" b="0" i="0" u="none" strike="noStrike" cap="none" normalizeH="0" baseline="0">
                <a:ln>
                  <a:noFill/>
                </a:ln>
                <a:effectLst/>
                <a:latin typeface="Times New Roman" panose="02020603050405020304" pitchFamily="18" charset="0"/>
                <a:cs typeface="Times New Roman" panose="02020603050405020304" pitchFamily="18" charset="0"/>
              </a:rPr>
              <a:t>, id, or name). This ensured that no imputation or removal was necessary, allowing for a smooth and uninterrupted analysis of all records.</a:t>
            </a:r>
          </a:p>
          <a:p>
            <a:pPr marL="0" marR="0" lvl="0" indent="0" defTabSz="914400" rtl="0" eaLnBrk="0" fontAlgn="base" latinLnBrk="0" hangingPunct="0">
              <a:spcBef>
                <a:spcPct val="0"/>
              </a:spcBef>
              <a:spcAft>
                <a:spcPct val="0"/>
              </a:spcAft>
              <a:buClrTx/>
              <a:buSzTx/>
              <a:buFontTx/>
              <a:buNone/>
              <a:tabLst/>
            </a:pPr>
            <a:endParaRPr lang="en-US" altLang="en-US">
              <a:latin typeface="Times New Roman" panose="02020603050405020304" pitchFamily="18" charset="0"/>
              <a:cs typeface="Times New Roman" panose="02020603050405020304" pitchFamily="18" charset="0"/>
            </a:endParaRPr>
          </a:p>
          <a:p>
            <a:pPr marL="0" marR="0" lvl="0" indent="0" defTabSz="914400" rtl="0" eaLnBrk="0" fontAlgn="base" latinLnBrk="0" hangingPunct="0">
              <a:spcBef>
                <a:spcPct val="0"/>
              </a:spcBef>
              <a:spcAft>
                <a:spcPct val="0"/>
              </a:spcAft>
              <a:buClrTx/>
              <a:buSzTx/>
              <a:buFontTx/>
              <a:buNone/>
              <a:tabLst/>
            </a:pPr>
            <a:endParaRPr kumimoji="0" lang="en-US" altLang="en-US" b="0" i="0" u="none" strike="noStrike" cap="none" normalizeH="0" baseline="0">
              <a:ln>
                <a:noFill/>
              </a:ln>
              <a:effectLst/>
              <a:latin typeface="Times New Roman" panose="02020603050405020304" pitchFamily="18" charset="0"/>
              <a:cs typeface="Times New Roman" panose="02020603050405020304" pitchFamily="18" charset="0"/>
            </a:endParaRPr>
          </a:p>
          <a:p>
            <a:pPr marL="0" indent="0">
              <a:buNone/>
            </a:pPr>
            <a:endParaRPr lang="en-US">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E679B6E-53D9-408F-A74B-1A7D6A23F3B6}"/>
              </a:ext>
            </a:extLst>
          </p:cNvPr>
          <p:cNvPicPr>
            <a:picLocks noChangeAspect="1"/>
          </p:cNvPicPr>
          <p:nvPr/>
        </p:nvPicPr>
        <p:blipFill>
          <a:blip r:embed="rId2"/>
          <a:srcRect r="49205"/>
          <a:stretch/>
        </p:blipFill>
        <p:spPr>
          <a:xfrm>
            <a:off x="6355080" y="2350979"/>
            <a:ext cx="4773168" cy="3664801"/>
          </a:xfrm>
          <a:prstGeom prst="rect">
            <a:avLst/>
          </a:prstGeom>
        </p:spPr>
      </p:pic>
    </p:spTree>
    <p:extLst>
      <p:ext uri="{BB962C8B-B14F-4D97-AF65-F5344CB8AC3E}">
        <p14:creationId xmlns:p14="http://schemas.microsoft.com/office/powerpoint/2010/main" val="2432160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CAEF54-DAC4-9B70-E3ED-CC8F00428471}"/>
              </a:ext>
            </a:extLst>
          </p:cNvPr>
          <p:cNvSpPr>
            <a:spLocks noGrp="1"/>
          </p:cNvSpPr>
          <p:nvPr>
            <p:ph idx="1"/>
          </p:nvPr>
        </p:nvSpPr>
        <p:spPr>
          <a:xfrm>
            <a:off x="1069848" y="424206"/>
            <a:ext cx="10058400" cy="5747994"/>
          </a:xfrm>
        </p:spPr>
        <p:txBody>
          <a:bodyPr>
            <a:normAutofit fontScale="92500" lnSpcReduction="10000"/>
          </a:bodyPr>
          <a:lstStyle/>
          <a:p>
            <a:pPr marL="0" indent="0" algn="ctr">
              <a:buNone/>
            </a:pPr>
            <a:r>
              <a:rPr lang="en-US" sz="4000">
                <a:latin typeface="Times New Roman" panose="02020603050405020304" pitchFamily="18" charset="0"/>
                <a:cs typeface="Times New Roman" panose="02020603050405020304" pitchFamily="18" charset="0"/>
              </a:rPr>
              <a:t>EDA</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Exploratory Data Analysis (EDA):EDA was performed to understand the distribution and relationships of movie metadata features. We analyzed both text-based and numerical variables using summary statistics and visualizations. Key insights were derived by grouping movies by genre and comparing characteristics such as overview length, title structure, and word usage complexity.</a:t>
            </a:r>
          </a:p>
          <a:p>
            <a:pPr marL="0" marR="0" lvl="0" indent="0" algn="l" defTabSz="914400" rtl="0" eaLnBrk="0" fontAlgn="base" latinLnBrk="0" hangingPunct="0">
              <a:lnSpc>
                <a:spcPct val="100000"/>
              </a:lnSpc>
              <a:spcBef>
                <a:spcPct val="0"/>
              </a:spcBef>
              <a:spcAft>
                <a:spcPct val="0"/>
              </a:spcAft>
              <a:buClrTx/>
              <a:buSzTx/>
              <a:buNone/>
              <a:tabLst/>
            </a:pPr>
            <a:endParaRPr lang="en-US">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lang="en-US">
                <a:latin typeface="Times New Roman" panose="02020603050405020304" pitchFamily="18" charset="0"/>
                <a:cs typeface="Times New Roman" panose="02020603050405020304" pitchFamily="18" charset="0"/>
              </a:rPr>
              <a:t>EDA Methodology:</a:t>
            </a:r>
          </a:p>
          <a:p>
            <a:pPr marL="0" marR="0" lvl="0" indent="0" algn="l" defTabSz="914400" rtl="0" eaLnBrk="0" fontAlgn="base" latinLnBrk="0" hangingPunct="0">
              <a:lnSpc>
                <a:spcPct val="100000"/>
              </a:lnSpc>
              <a:spcBef>
                <a:spcPct val="0"/>
              </a:spcBef>
              <a:spcAft>
                <a:spcPct val="0"/>
              </a:spcAft>
              <a:buClrTx/>
              <a:buSzTx/>
              <a:buNone/>
              <a:tabLst/>
            </a:pPr>
            <a:endParaRPr lang="en-US">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lang="en-US">
                <a:latin typeface="Times New Roman" panose="02020603050405020304" pitchFamily="18" charset="0"/>
                <a:cs typeface="Times New Roman" panose="02020603050405020304" pitchFamily="18" charset="0"/>
              </a:rPr>
              <a:t>Univariate Analysis: Frequency distribution of genres, overview lengths, and title lengths.</a:t>
            </a:r>
          </a:p>
          <a:p>
            <a:pPr marL="0" marR="0" lvl="0" indent="0" algn="l" defTabSz="914400" rtl="0" eaLnBrk="0" fontAlgn="base" latinLnBrk="0" hangingPunct="0">
              <a:lnSpc>
                <a:spcPct val="100000"/>
              </a:lnSpc>
              <a:spcBef>
                <a:spcPct val="0"/>
              </a:spcBef>
              <a:spcAft>
                <a:spcPct val="0"/>
              </a:spcAft>
              <a:buClrTx/>
              <a:buSzTx/>
              <a:buNone/>
              <a:tabLst/>
            </a:pPr>
            <a:endParaRPr lang="en-US">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lang="en-US">
                <a:latin typeface="Times New Roman" panose="02020603050405020304" pitchFamily="18" charset="0"/>
                <a:cs typeface="Times New Roman" panose="02020603050405020304" pitchFamily="18" charset="0"/>
              </a:rPr>
              <a:t>Bivariate Analysis: Relationship between overview length and number of genres, average word length vs. title length.</a:t>
            </a:r>
          </a:p>
          <a:p>
            <a:pPr marL="0" marR="0" lvl="0" indent="0" algn="l" defTabSz="914400" rtl="0" eaLnBrk="0" fontAlgn="base" latinLnBrk="0" hangingPunct="0">
              <a:lnSpc>
                <a:spcPct val="100000"/>
              </a:lnSpc>
              <a:spcBef>
                <a:spcPct val="0"/>
              </a:spcBef>
              <a:spcAft>
                <a:spcPct val="0"/>
              </a:spcAft>
              <a:buClrTx/>
              <a:buSzTx/>
              <a:buNone/>
              <a:tabLst/>
            </a:pPr>
            <a:endParaRPr lang="en-US">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lang="en-US">
                <a:latin typeface="Times New Roman" panose="02020603050405020304" pitchFamily="18" charset="0"/>
                <a:cs typeface="Times New Roman" panose="02020603050405020304" pitchFamily="18" charset="0"/>
              </a:rPr>
              <a:t>Boxplots: Used to detect outliers and compare text characteristics across genres.</a:t>
            </a:r>
          </a:p>
          <a:p>
            <a:pPr marL="0" marR="0" lvl="0" indent="0" algn="l" defTabSz="914400" rtl="0" eaLnBrk="0" fontAlgn="base" latinLnBrk="0" hangingPunct="0">
              <a:lnSpc>
                <a:spcPct val="100000"/>
              </a:lnSpc>
              <a:spcBef>
                <a:spcPct val="0"/>
              </a:spcBef>
              <a:spcAft>
                <a:spcPct val="0"/>
              </a:spcAft>
              <a:buClrTx/>
              <a:buSzTx/>
              <a:buNone/>
              <a:tabLst/>
            </a:pPr>
            <a:endParaRPr lang="en-US">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lang="en-US">
                <a:latin typeface="Times New Roman" panose="02020603050405020304" pitchFamily="18" charset="0"/>
                <a:cs typeface="Times New Roman" panose="02020603050405020304" pitchFamily="18" charset="0"/>
              </a:rPr>
              <a:t>Heatmaps: Explored genre co-occurrence patterns.</a:t>
            </a:r>
          </a:p>
          <a:p>
            <a:pPr marL="0" marR="0" lvl="0" indent="0" algn="l" defTabSz="914400" rtl="0" eaLnBrk="0" fontAlgn="base" latinLnBrk="0" hangingPunct="0">
              <a:lnSpc>
                <a:spcPct val="100000"/>
              </a:lnSpc>
              <a:spcBef>
                <a:spcPct val="0"/>
              </a:spcBef>
              <a:spcAft>
                <a:spcPct val="0"/>
              </a:spcAft>
              <a:buClrTx/>
              <a:buSzTx/>
              <a:buNone/>
              <a:tabLst/>
            </a:pPr>
            <a:endParaRPr lang="en-US">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lang="en-US">
                <a:latin typeface="Times New Roman" panose="02020603050405020304" pitchFamily="18" charset="0"/>
                <a:cs typeface="Times New Roman" panose="02020603050405020304" pitchFamily="18" charset="0"/>
              </a:rPr>
              <a:t>Bar Charts: Summarized average features by genre (overview length, title length, vocabulary).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4601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2A83809-F7BE-59C4-8AF9-0EF543A39AAC}"/>
              </a:ext>
            </a:extLst>
          </p:cNvPr>
          <p:cNvPicPr>
            <a:picLocks noChangeAspect="1"/>
          </p:cNvPicPr>
          <p:nvPr/>
        </p:nvPicPr>
        <p:blipFill>
          <a:blip r:embed="rId4"/>
          <a:stretch>
            <a:fillRect/>
          </a:stretch>
        </p:blipFill>
        <p:spPr>
          <a:xfrm>
            <a:off x="633999" y="1808194"/>
            <a:ext cx="6882269" cy="3251872"/>
          </a:xfrm>
          <a:prstGeom prst="rect">
            <a:avLst/>
          </a:prstGeom>
        </p:spPr>
      </p:pic>
      <p:sp>
        <p:nvSpPr>
          <p:cNvPr id="3" name="Content Placeholder 2">
            <a:extLst>
              <a:ext uri="{FF2B5EF4-FFF2-40B4-BE49-F238E27FC236}">
                <a16:creationId xmlns:a16="http://schemas.microsoft.com/office/drawing/2014/main" id="{12776435-2742-AB72-A65B-0A463145D94E}"/>
              </a:ext>
            </a:extLst>
          </p:cNvPr>
          <p:cNvSpPr>
            <a:spLocks noGrp="1"/>
          </p:cNvSpPr>
          <p:nvPr>
            <p:ph idx="1"/>
          </p:nvPr>
        </p:nvSpPr>
        <p:spPr>
          <a:xfrm>
            <a:off x="8156351" y="2121408"/>
            <a:ext cx="3544034" cy="4050792"/>
          </a:xfrm>
        </p:spPr>
        <p:txBody>
          <a:bodyPr>
            <a:normAutofit/>
          </a:bodyPr>
          <a:lstStyle/>
          <a:p>
            <a:pPr marL="0" indent="0">
              <a:buNone/>
            </a:pPr>
            <a:r>
              <a:rPr lang="en-US" sz="1200" dirty="0">
                <a:latin typeface="Times New Roman" panose="02020603050405020304" pitchFamily="18" charset="0"/>
                <a:cs typeface="Times New Roman" panose="02020603050405020304" pitchFamily="18" charset="0"/>
              </a:rPr>
              <a:t> What We </a:t>
            </a:r>
            <a:r>
              <a:rPr lang="en-US" sz="1200" dirty="0" err="1">
                <a:latin typeface="Times New Roman" panose="02020603050405020304" pitchFamily="18" charset="0"/>
                <a:cs typeface="Times New Roman" panose="02020603050405020304" pitchFamily="18" charset="0"/>
              </a:rPr>
              <a:t>Did:Calculated</a:t>
            </a:r>
            <a:r>
              <a:rPr lang="en-US" sz="1200" dirty="0">
                <a:latin typeface="Times New Roman" panose="02020603050405020304" pitchFamily="18" charset="0"/>
                <a:cs typeface="Times New Roman" panose="02020603050405020304" pitchFamily="18" charset="0"/>
              </a:rPr>
              <a:t> how many words are in each movie’s overview.</a:t>
            </a:r>
          </a:p>
          <a:p>
            <a:r>
              <a:rPr lang="en-US" sz="1200" dirty="0">
                <a:latin typeface="Times New Roman" panose="02020603050405020304" pitchFamily="18" charset="0"/>
                <a:cs typeface="Times New Roman" panose="02020603050405020304" pitchFamily="18" charset="0"/>
              </a:rPr>
              <a:t>Selected the top 6 most common genres.</a:t>
            </a:r>
          </a:p>
          <a:p>
            <a:r>
              <a:rPr lang="en-US" sz="1200" dirty="0">
                <a:latin typeface="Times New Roman" panose="02020603050405020304" pitchFamily="18" charset="0"/>
                <a:cs typeface="Times New Roman" panose="02020603050405020304" pitchFamily="18" charset="0"/>
              </a:rPr>
              <a:t>Used a boxplot to compare overview lengths</a:t>
            </a:r>
          </a:p>
          <a:p>
            <a:pPr marL="0" indent="0">
              <a:buNone/>
            </a:pPr>
            <a:r>
              <a:rPr lang="en-US" sz="1200" dirty="0">
                <a:latin typeface="Times New Roman" panose="02020603050405020304" pitchFamily="18" charset="0"/>
                <a:cs typeface="Times New Roman" panose="02020603050405020304" pitchFamily="18" charset="0"/>
              </a:rPr>
              <a:t>across these genres.</a:t>
            </a:r>
          </a:p>
          <a:p>
            <a:pPr marL="0" indent="0">
              <a:buNone/>
            </a:pPr>
            <a:r>
              <a:rPr lang="en-US" sz="1200" dirty="0">
                <a:latin typeface="Times New Roman" panose="02020603050405020304" pitchFamily="18" charset="0"/>
                <a:cs typeface="Times New Roman" panose="02020603050405020304" pitchFamily="18" charset="0"/>
              </a:rPr>
              <a:t>What It </a:t>
            </a:r>
            <a:r>
              <a:rPr lang="en-US" sz="1200" dirty="0" err="1">
                <a:latin typeface="Times New Roman" panose="02020603050405020304" pitchFamily="18" charset="0"/>
                <a:cs typeface="Times New Roman" panose="02020603050405020304" pitchFamily="18" charset="0"/>
              </a:rPr>
              <a:t>Shows:Most</a:t>
            </a:r>
            <a:r>
              <a:rPr lang="en-US" sz="1200" dirty="0">
                <a:latin typeface="Times New Roman" panose="02020603050405020304" pitchFamily="18" charset="0"/>
                <a:cs typeface="Times New Roman" panose="02020603050405020304" pitchFamily="18" charset="0"/>
              </a:rPr>
              <a:t> overviews are around</a:t>
            </a:r>
          </a:p>
          <a:p>
            <a:pPr marL="0" indent="0">
              <a:buNone/>
            </a:pPr>
            <a:r>
              <a:rPr lang="en-US" sz="1200" dirty="0">
                <a:latin typeface="Times New Roman" panose="02020603050405020304" pitchFamily="18" charset="0"/>
                <a:cs typeface="Times New Roman" panose="02020603050405020304" pitchFamily="18" charset="0"/>
              </a:rPr>
              <a:t> 30–50 words long.</a:t>
            </a:r>
          </a:p>
          <a:p>
            <a:r>
              <a:rPr lang="en-US" sz="1200" dirty="0">
                <a:latin typeface="Times New Roman" panose="02020603050405020304" pitchFamily="18" charset="0"/>
                <a:cs typeface="Times New Roman" panose="02020603050405020304" pitchFamily="18" charset="0"/>
              </a:rPr>
              <a:t>Adventure, Romance, and Comedy tend to have </a:t>
            </a:r>
          </a:p>
          <a:p>
            <a:pPr marL="0" indent="0">
              <a:buNone/>
            </a:pPr>
            <a:r>
              <a:rPr lang="en-US" sz="1200" dirty="0">
                <a:latin typeface="Times New Roman" panose="02020603050405020304" pitchFamily="18" charset="0"/>
                <a:cs typeface="Times New Roman" panose="02020603050405020304" pitchFamily="18" charset="0"/>
              </a:rPr>
              <a:t>slightly longer overviews.</a:t>
            </a: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 </a:t>
            </a:r>
          </a:p>
          <a:p>
            <a:pPr marL="0" indent="0">
              <a:buNone/>
            </a:pPr>
            <a:endParaRPr lang="en-IN" sz="1200" dirty="0">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AutoShape 2">
            <a:extLst>
              <a:ext uri="{FF2B5EF4-FFF2-40B4-BE49-F238E27FC236}">
                <a16:creationId xmlns:a16="http://schemas.microsoft.com/office/drawing/2014/main" id="{F0FE75B8-61A7-BF98-7C35-1C9C795975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7117729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Wood Type</Template>
  <TotalTime>166</TotalTime>
  <Words>1512</Words>
  <Application>Microsoft Macintosh PowerPoint</Application>
  <PresentationFormat>Widescreen</PresentationFormat>
  <Paragraphs>105</Paragraphs>
  <Slides>18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Aptos</vt:lpstr>
      <vt:lpstr>Calibri</vt:lpstr>
      <vt:lpstr>Rockwell</vt:lpstr>
      <vt:lpstr>Rockwell Condensed</vt:lpstr>
      <vt:lpstr>Rockwell Extra Bold</vt:lpstr>
      <vt:lpstr>Times New Roman</vt:lpstr>
      <vt:lpstr>Wingdings</vt:lpstr>
      <vt:lpstr>Wood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 and Further Analysis: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harshi3029@outlook.com</dc:creator>
  <cp:lastModifiedBy>Kusireddy, Sai Teja</cp:lastModifiedBy>
  <cp:revision>5</cp:revision>
  <dcterms:created xsi:type="dcterms:W3CDTF">2025-04-07T18:39:11Z</dcterms:created>
  <dcterms:modified xsi:type="dcterms:W3CDTF">2025-04-07T21:32:41Z</dcterms:modified>
</cp:coreProperties>
</file>